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65" r:id="rId5"/>
    <p:sldId id="268" r:id="rId6"/>
    <p:sldId id="263" r:id="rId7"/>
    <p:sldId id="336" r:id="rId8"/>
    <p:sldId id="262" r:id="rId9"/>
    <p:sldId id="261" r:id="rId10"/>
    <p:sldId id="337" r:id="rId11"/>
    <p:sldId id="260" r:id="rId12"/>
    <p:sldId id="338" r:id="rId13"/>
    <p:sldId id="259" r:id="rId14"/>
    <p:sldId id="344" r:id="rId15"/>
    <p:sldId id="339" r:id="rId16"/>
    <p:sldId id="340" r:id="rId17"/>
    <p:sldId id="341" r:id="rId18"/>
    <p:sldId id="342" r:id="rId19"/>
    <p:sldId id="343" r:id="rId20"/>
    <p:sldId id="350" r:id="rId21"/>
    <p:sldId id="348" r:id="rId22"/>
    <p:sldId id="349" r:id="rId23"/>
    <p:sldId id="355" r:id="rId24"/>
    <p:sldId id="356" r:id="rId25"/>
    <p:sldId id="357" r:id="rId26"/>
    <p:sldId id="358" r:id="rId27"/>
    <p:sldId id="360" r:id="rId28"/>
    <p:sldId id="352" r:id="rId29"/>
    <p:sldId id="361" r:id="rId30"/>
    <p:sldId id="362" r:id="rId31"/>
    <p:sldId id="363" r:id="rId32"/>
    <p:sldId id="353" r:id="rId33"/>
    <p:sldId id="354" r:id="rId34"/>
    <p:sldId id="364" r:id="rId35"/>
    <p:sldId id="365" r:id="rId36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aamloze sectie" id="{5233490A-3F81-2B4C-B6A3-265F10748462}">
          <p14:sldIdLst>
            <p14:sldId id="256"/>
            <p14:sldId id="257"/>
            <p14:sldId id="258"/>
            <p14:sldId id="265"/>
            <p14:sldId id="268"/>
            <p14:sldId id="263"/>
            <p14:sldId id="336"/>
            <p14:sldId id="262"/>
            <p14:sldId id="261"/>
            <p14:sldId id="337"/>
            <p14:sldId id="260"/>
            <p14:sldId id="338"/>
            <p14:sldId id="259"/>
            <p14:sldId id="344"/>
            <p14:sldId id="339"/>
            <p14:sldId id="340"/>
            <p14:sldId id="341"/>
            <p14:sldId id="342"/>
            <p14:sldId id="343"/>
            <p14:sldId id="350"/>
            <p14:sldId id="348"/>
            <p14:sldId id="349"/>
            <p14:sldId id="355"/>
            <p14:sldId id="356"/>
            <p14:sldId id="357"/>
            <p14:sldId id="358"/>
            <p14:sldId id="360"/>
            <p14:sldId id="352"/>
            <p14:sldId id="361"/>
            <p14:sldId id="362"/>
            <p14:sldId id="363"/>
            <p14:sldId id="353"/>
            <p14:sldId id="354"/>
            <p14:sldId id="364"/>
            <p14:sldId id="3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59"/>
    <a:srgbClr val="E846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31" autoAdjust="0"/>
  </p:normalViewPr>
  <p:slideViewPr>
    <p:cSldViewPr snapToGrid="0" snapToObjects="1">
      <p:cViewPr varScale="1">
        <p:scale>
          <a:sx n="84" d="100"/>
          <a:sy n="84" d="100"/>
        </p:scale>
        <p:origin x="68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770AB-3DB1-DC4F-BAEF-E90F652BF1AD}" type="datetimeFigureOut">
              <a:rPr lang="nl-NL" smtClean="0"/>
              <a:t>19-4-2021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F2DEF-31EE-F94D-88AD-DEE515489F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377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5679" y="1340768"/>
            <a:ext cx="8156659" cy="2205545"/>
          </a:xfrm>
        </p:spPr>
        <p:txBody>
          <a:bodyPr anchor="ctr">
            <a:noAutofit/>
          </a:bodyPr>
          <a:lstStyle>
            <a:lvl1pPr algn="l">
              <a:defRPr sz="48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765680" y="3635040"/>
            <a:ext cx="8156659" cy="714421"/>
          </a:xfrm>
        </p:spPr>
        <p:txBody>
          <a:bodyPr anchor="ctr">
            <a:noAutofit/>
          </a:bodyPr>
          <a:lstStyle>
            <a:lvl1pPr marL="0" indent="0" algn="l">
              <a:buNone/>
              <a:defRPr sz="3000" b="0" i="0">
                <a:solidFill>
                  <a:srgbClr val="003259">
                    <a:alpha val="40000"/>
                  </a:srgbClr>
                </a:solidFill>
                <a:latin typeface="Gill Sans MT"/>
                <a:cs typeface="Gill Sans 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77510" y="6474740"/>
            <a:ext cx="1678575" cy="365125"/>
          </a:xfrm>
        </p:spPr>
        <p:txBody>
          <a:bodyPr/>
          <a:lstStyle>
            <a:lvl1pPr>
              <a:defRPr sz="10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fld id="{1CF29443-130C-B848-83B4-AD51204A8A65}" type="datetimeFigureOut">
              <a:rPr lang="nl-NL" smtClean="0"/>
              <a:pPr/>
              <a:t>19-4-2021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860648" y="6475449"/>
            <a:ext cx="3854044" cy="365125"/>
          </a:xfrm>
        </p:spPr>
        <p:txBody>
          <a:bodyPr/>
          <a:lstStyle>
            <a:lvl1pPr>
              <a:defRPr sz="10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15364" y="6460927"/>
            <a:ext cx="454158" cy="365125"/>
          </a:xfrm>
        </p:spPr>
        <p:txBody>
          <a:bodyPr/>
          <a:lstStyle>
            <a:lvl1pPr algn="l">
              <a:defRPr sz="1200" b="0" i="0">
                <a:solidFill>
                  <a:srgbClr val="003259">
                    <a:alpha val="40000"/>
                  </a:srgbClr>
                </a:solidFill>
                <a:latin typeface="Gill Sans MT"/>
                <a:cs typeface="Gill Sans MT"/>
              </a:defRPr>
            </a:lvl1pPr>
          </a:lstStyle>
          <a:p>
            <a:fld id="{0E0A47EC-9C8C-E74E-AA78-13AF39BA0BF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244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6826" y="735341"/>
            <a:ext cx="8147526" cy="780685"/>
          </a:xfrm>
        </p:spPr>
        <p:txBody>
          <a:bodyPr>
            <a:normAutofit/>
          </a:bodyPr>
          <a:lstStyle>
            <a:lvl1pPr algn="l">
              <a:defRPr sz="3400" b="0" i="0">
                <a:solidFill>
                  <a:srgbClr val="003259">
                    <a:alpha val="40000"/>
                  </a:srgbClr>
                </a:solidFill>
                <a:latin typeface="Gill Sans MT"/>
                <a:cs typeface="Gill Sans M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82448" y="6468914"/>
            <a:ext cx="1681626" cy="365125"/>
          </a:xfrm>
        </p:spPr>
        <p:txBody>
          <a:bodyPr/>
          <a:lstStyle>
            <a:lvl1pPr>
              <a:defRPr sz="10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fld id="{1CF29443-130C-B848-83B4-AD51204A8A65}" type="datetimeFigureOut">
              <a:rPr lang="nl-NL" smtClean="0"/>
              <a:pPr/>
              <a:t>19-4-2021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2852660" y="6466088"/>
            <a:ext cx="3854044" cy="365125"/>
          </a:xfrm>
        </p:spPr>
        <p:txBody>
          <a:bodyPr/>
          <a:lstStyle>
            <a:lvl1pPr>
              <a:defRPr sz="10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415364" y="6460927"/>
            <a:ext cx="467084" cy="365125"/>
          </a:xfrm>
        </p:spPr>
        <p:txBody>
          <a:bodyPr/>
          <a:lstStyle>
            <a:lvl1pPr algn="l">
              <a:defRPr sz="1200" b="0" i="0">
                <a:solidFill>
                  <a:srgbClr val="003259">
                    <a:alpha val="40000"/>
                  </a:srgbClr>
                </a:solidFill>
                <a:latin typeface="Gill Sans MT"/>
                <a:cs typeface="Gill Sans MT"/>
              </a:defRPr>
            </a:lvl1pPr>
          </a:lstStyle>
          <a:p>
            <a:fld id="{0E0A47EC-9C8C-E74E-AA78-13AF39BA0BF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3"/>
          </p:nvPr>
        </p:nvSpPr>
        <p:spPr>
          <a:xfrm>
            <a:off x="766826" y="1874590"/>
            <a:ext cx="8147526" cy="411580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3300"/>
              </a:spcAft>
              <a:buClr>
                <a:srgbClr val="E84610"/>
              </a:buClr>
              <a:buSzPct val="140000"/>
              <a:buFont typeface="Arial"/>
              <a:buChar char="•"/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1pPr>
            <a:lvl2pPr marL="237600" indent="-237600">
              <a:spcBef>
                <a:spcPts val="0"/>
              </a:spcBef>
              <a:spcAft>
                <a:spcPts val="6600"/>
              </a:spcAft>
              <a:buClr>
                <a:srgbClr val="E84610"/>
              </a:buClr>
              <a:buFont typeface="Arial"/>
              <a:buChar char="•"/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2pPr>
            <a:lvl3pPr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3pPr>
            <a:lvl4pPr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4pPr>
            <a:lvl5pPr>
              <a:defRPr sz="1800" b="0" i="0">
                <a:solidFill>
                  <a:srgbClr val="003259"/>
                </a:solidFill>
                <a:latin typeface="Gill Sans MT"/>
                <a:cs typeface="Gill Sans MT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96052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29443-130C-B848-83B4-AD51204A8A65}" type="datetimeFigureOut">
              <a:rPr lang="nl-NL" smtClean="0"/>
              <a:t>19-4-2021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A47EC-9C8C-E74E-AA78-13AF39BA0B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251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ught.nl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5680" y="1340768"/>
            <a:ext cx="3058836" cy="2205545"/>
          </a:xfrm>
        </p:spPr>
        <p:txBody>
          <a:bodyPr/>
          <a:lstStyle/>
          <a:p>
            <a:pPr algn="r"/>
            <a:br>
              <a:rPr lang="nl-NL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nl-NL" sz="2000" dirty="0"/>
              <a:t>Toekomstvisie</a:t>
            </a:r>
            <a:br>
              <a:rPr lang="nl-NL" sz="2000" dirty="0"/>
            </a:br>
            <a:r>
              <a:rPr lang="nl-NL" sz="3200" dirty="0"/>
              <a:t>Hart van </a:t>
            </a:r>
            <a:br>
              <a:rPr lang="nl-NL" sz="3200" dirty="0"/>
            </a:br>
            <a:r>
              <a:rPr lang="nl-NL" sz="3200" dirty="0"/>
              <a:t>De Baarzen</a:t>
            </a:r>
            <a:br>
              <a:rPr lang="nl-NL" dirty="0"/>
            </a:br>
            <a:r>
              <a:rPr lang="nl-NL" sz="2000" dirty="0"/>
              <a:t>Vught</a:t>
            </a:r>
            <a:br>
              <a:rPr lang="nl-NL" dirty="0">
                <a:solidFill>
                  <a:schemeClr val="bg1"/>
                </a:solidFill>
              </a:rPr>
            </a:b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765681" y="3635040"/>
            <a:ext cx="3058834" cy="714421"/>
          </a:xfrm>
        </p:spPr>
        <p:txBody>
          <a:bodyPr/>
          <a:lstStyle/>
          <a:p>
            <a:pPr algn="r"/>
            <a:r>
              <a:rPr lang="nl-NL" sz="2000" dirty="0">
                <a:solidFill>
                  <a:srgbClr val="003259"/>
                </a:solidFill>
              </a:rPr>
              <a:t>Wethouder Yvonne Vos</a:t>
            </a:r>
          </a:p>
          <a:p>
            <a:pPr algn="r"/>
            <a:r>
              <a:rPr lang="nl-NL" sz="2000" dirty="0">
                <a:solidFill>
                  <a:srgbClr val="003259"/>
                </a:solidFill>
              </a:rPr>
              <a:t>Stanneke van Cleef</a:t>
            </a:r>
          </a:p>
        </p:txBody>
      </p:sp>
      <p:pic>
        <p:nvPicPr>
          <p:cNvPr id="4" name="Afbeelding 3" descr=" voorblad vogelvlucht.jpg">
            <a:extLst>
              <a:ext uri="{FF2B5EF4-FFF2-40B4-BE49-F238E27FC236}">
                <a16:creationId xmlns:a16="http://schemas.microsoft.com/office/drawing/2014/main" id="{3E244FDC-AA30-48E9-B486-EB9F6FBFE0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r="15369"/>
          <a:stretch/>
        </p:blipFill>
        <p:spPr>
          <a:xfrm>
            <a:off x="3959108" y="689427"/>
            <a:ext cx="4963229" cy="535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88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BF35-CDD9-B44C-8F67-BEFFD75F1213}" type="datetime1">
              <a:rPr lang="nl-NL" smtClean="0"/>
              <a:t>19-4-2021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3BE5-E7B3-B848-BE47-351207C34F74}" type="slidenum">
              <a:rPr lang="nl-NL" smtClean="0"/>
              <a:t>10</a:t>
            </a:fld>
            <a:endParaRPr lang="nl-NL"/>
          </a:p>
        </p:txBody>
      </p:sp>
      <p:pic>
        <p:nvPicPr>
          <p:cNvPr id="5" name="Afbeelding 4" descr="195-bestaand 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3" t="37021" r="45064" b="46876"/>
          <a:stretch/>
        </p:blipFill>
        <p:spPr>
          <a:xfrm>
            <a:off x="508000" y="731844"/>
            <a:ext cx="8430527" cy="539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9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04EE6-2C2C-4B61-8E20-8EFDBBC37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82297D-9082-4174-86C5-D5A6F297EEB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86229" y="5588000"/>
            <a:ext cx="8428123" cy="402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000" dirty="0">
                <a:solidFill>
                  <a:srgbClr val="002060"/>
                </a:solidFill>
              </a:rPr>
              <a:t>Model behoud Hertog van Brabantschool</a:t>
            </a:r>
          </a:p>
        </p:txBody>
      </p:sp>
      <p:pic>
        <p:nvPicPr>
          <p:cNvPr id="4" name="Afbeelding 3" descr="school herindeling.jpg">
            <a:extLst>
              <a:ext uri="{FF2B5EF4-FFF2-40B4-BE49-F238E27FC236}">
                <a16:creationId xmlns:a16="http://schemas.microsoft.com/office/drawing/2014/main" id="{F683C893-23AC-40F3-9A48-8E7B881935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1" t="44410" r="47028" b="16132"/>
          <a:stretch/>
        </p:blipFill>
        <p:spPr>
          <a:xfrm>
            <a:off x="4898646" y="740571"/>
            <a:ext cx="3743552" cy="4682936"/>
          </a:xfrm>
          <a:prstGeom prst="rect">
            <a:avLst/>
          </a:prstGeom>
        </p:spPr>
      </p:pic>
      <p:pic>
        <p:nvPicPr>
          <p:cNvPr id="5" name="Afbeelding 4" descr="k1 totaal.jpg">
            <a:extLst>
              <a:ext uri="{FF2B5EF4-FFF2-40B4-BE49-F238E27FC236}">
                <a16:creationId xmlns:a16="http://schemas.microsoft.com/office/drawing/2014/main" id="{610861B8-6515-41DB-AB07-38686F466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7" t="44801" r="47381" b="16103"/>
          <a:stretch/>
        </p:blipFill>
        <p:spPr>
          <a:xfrm>
            <a:off x="766826" y="740571"/>
            <a:ext cx="3743552" cy="467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83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7C1F7-A418-40D0-AFA2-894D4265A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26FB8-0B5F-4434-953A-EB91A27D524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66826" y="1874590"/>
            <a:ext cx="4320431" cy="411580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nl-NL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002060"/>
                </a:solidFill>
              </a:rPr>
              <a:t>Model sloop Hertog van Brabantschool inclusief gymzaal: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002060"/>
                </a:solidFill>
              </a:rPr>
              <a:t>Nieuwbouw aan oostzijde Lichtstraat</a:t>
            </a:r>
          </a:p>
        </p:txBody>
      </p:sp>
      <p:pic>
        <p:nvPicPr>
          <p:cNvPr id="4" name="Afbeelding 3" descr="strategies school 02.jpg">
            <a:extLst>
              <a:ext uri="{FF2B5EF4-FFF2-40B4-BE49-F238E27FC236}">
                <a16:creationId xmlns:a16="http://schemas.microsoft.com/office/drawing/2014/main" id="{5D415984-4EF4-40F7-A310-8E6E9BD49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r="18622"/>
          <a:stretch/>
        </p:blipFill>
        <p:spPr>
          <a:xfrm>
            <a:off x="5210628" y="738712"/>
            <a:ext cx="3444767" cy="52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5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51A9B0-C46B-4058-8E2E-5875C7C2A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A75E64-9A29-4CB4-8F8D-722A2AD5DAD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8940" y="5087257"/>
            <a:ext cx="8147526" cy="91039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Impressie nieuwbouw scholencluster en gymzaal</a:t>
            </a:r>
          </a:p>
        </p:txBody>
      </p:sp>
      <p:pic>
        <p:nvPicPr>
          <p:cNvPr id="4" name="Afbeelding 3" descr="3.jpg">
            <a:extLst>
              <a:ext uri="{FF2B5EF4-FFF2-40B4-BE49-F238E27FC236}">
                <a16:creationId xmlns:a16="http://schemas.microsoft.com/office/drawing/2014/main" id="{CF1B3F2B-2F3E-458C-810F-941E32EB83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4" t="33013" r="34877" b="55004"/>
          <a:stretch/>
        </p:blipFill>
        <p:spPr>
          <a:xfrm>
            <a:off x="487990" y="735341"/>
            <a:ext cx="8426362" cy="38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69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78394-E8A2-4FF8-89DD-E0D2DAB9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837845-CC81-4B11-8F38-1134025B68F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2435910" y="1874838"/>
            <a:ext cx="4808753" cy="1992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nl-NL" sz="4800" dirty="0"/>
              <a:t>Stap 2:</a:t>
            </a:r>
          </a:p>
          <a:p>
            <a:pPr marL="0" indent="0" algn="ctr">
              <a:buNone/>
            </a:pPr>
            <a:r>
              <a:rPr lang="nl-NL" sz="4800" dirty="0"/>
              <a:t>WONINGBOUW</a:t>
            </a:r>
          </a:p>
        </p:txBody>
      </p:sp>
    </p:spTree>
    <p:extLst>
      <p:ext uri="{BB962C8B-B14F-4D97-AF65-F5344CB8AC3E}">
        <p14:creationId xmlns:p14="http://schemas.microsoft.com/office/powerpoint/2010/main" val="2766221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97A54-517B-43A8-9C09-5E05B2F21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9A4C8F-8D3C-4BC2-A21B-30BAD9FAC1E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Programma woningbouw</a:t>
            </a:r>
          </a:p>
          <a:p>
            <a:r>
              <a:rPr lang="nl-NL" dirty="0"/>
              <a:t>Minimaal 90 woningen</a:t>
            </a:r>
          </a:p>
          <a:p>
            <a:r>
              <a:rPr lang="nl-NL" dirty="0"/>
              <a:t>Minimaal de helft in het betaalbare segment (betaalbare koop en of sociale huur)</a:t>
            </a:r>
          </a:p>
          <a:p>
            <a:r>
              <a:rPr lang="nl-NL" dirty="0" err="1"/>
              <a:t>Halfverdiept</a:t>
            </a:r>
            <a:r>
              <a:rPr lang="nl-NL" dirty="0"/>
              <a:t> parkeren</a:t>
            </a:r>
          </a:p>
          <a:p>
            <a:r>
              <a:rPr lang="nl-NL" dirty="0"/>
              <a:t>Sloop Hertog van Brabantschool, gymzaal en bebouwing Charlotte van Beuningen woonstichting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2295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E9EDC0-93F0-4D65-AF15-9A13E21E9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17382F-66F4-435A-8239-10454657B3E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7169" y="5471886"/>
            <a:ext cx="8147526" cy="518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dirty="0"/>
              <a:t>Kansen woningbouw bij behoud HvB school         Kansen woningbouw bij sloop HvB school</a:t>
            </a:r>
          </a:p>
        </p:txBody>
      </p:sp>
      <p:pic>
        <p:nvPicPr>
          <p:cNvPr id="4" name="Afbeelding 3" descr="school herindeling.jpg">
            <a:extLst>
              <a:ext uri="{FF2B5EF4-FFF2-40B4-BE49-F238E27FC236}">
                <a16:creationId xmlns:a16="http://schemas.microsoft.com/office/drawing/2014/main" id="{ED344167-95A4-4D61-8349-DA8EF1941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" t="33248" r="22512" b="12827"/>
          <a:stretch/>
        </p:blipFill>
        <p:spPr>
          <a:xfrm>
            <a:off x="812800" y="1820340"/>
            <a:ext cx="3759200" cy="3347232"/>
          </a:xfrm>
          <a:prstGeom prst="rect">
            <a:avLst/>
          </a:prstGeom>
        </p:spPr>
      </p:pic>
      <p:pic>
        <p:nvPicPr>
          <p:cNvPr id="5" name="Afbeelding 4" descr="strategies school 02.jpg">
            <a:extLst>
              <a:ext uri="{FF2B5EF4-FFF2-40B4-BE49-F238E27FC236}">
                <a16:creationId xmlns:a16="http://schemas.microsoft.com/office/drawing/2014/main" id="{10F06339-8B89-44CC-B3C0-69C575C3A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32476" r="18904" b="15094"/>
          <a:stretch/>
        </p:blipFill>
        <p:spPr>
          <a:xfrm>
            <a:off x="4840589" y="1820340"/>
            <a:ext cx="4054567" cy="3347232"/>
          </a:xfrm>
          <a:prstGeom prst="rect">
            <a:avLst/>
          </a:prstGeom>
        </p:spPr>
      </p:pic>
      <p:pic>
        <p:nvPicPr>
          <p:cNvPr id="6" name="Afbeelding 5" descr="cirkel.gif">
            <a:extLst>
              <a:ext uri="{FF2B5EF4-FFF2-40B4-BE49-F238E27FC236}">
                <a16:creationId xmlns:a16="http://schemas.microsoft.com/office/drawing/2014/main" id="{45E635A6-A19C-49B4-BD97-6BB04E718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1" y="2893971"/>
            <a:ext cx="3187417" cy="2425758"/>
          </a:xfrm>
          <a:prstGeom prst="rect">
            <a:avLst/>
          </a:prstGeom>
        </p:spPr>
      </p:pic>
      <p:pic>
        <p:nvPicPr>
          <p:cNvPr id="7" name="Afbeelding 6" descr="cirkel.gif">
            <a:extLst>
              <a:ext uri="{FF2B5EF4-FFF2-40B4-BE49-F238E27FC236}">
                <a16:creationId xmlns:a16="http://schemas.microsoft.com/office/drawing/2014/main" id="{7DECD616-AE43-49AA-B9A7-775D1971A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4403">
            <a:off x="1553708" y="2592446"/>
            <a:ext cx="3504978" cy="211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04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70D99-80FE-4EC5-AE8D-0BBFCB77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4B75C9-E083-4422-9DF3-02EC4C93E1A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model 1 lidl gebouwd parkeren en optimaal wonen.pdf">
            <a:extLst>
              <a:ext uri="{FF2B5EF4-FFF2-40B4-BE49-F238E27FC236}">
                <a16:creationId xmlns:a16="http://schemas.microsoft.com/office/drawing/2014/main" id="{EE54F07F-1B13-48EC-B837-94D1D6096A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45504" r="1194" b="3809"/>
          <a:stretch/>
        </p:blipFill>
        <p:spPr>
          <a:xfrm>
            <a:off x="-660401" y="-1001487"/>
            <a:ext cx="10715205" cy="791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29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A4AF3-C272-477B-8B2F-0A8016F33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B85C9AC-C73C-4078-9FCF-24260BDAA51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66826" y="5348514"/>
            <a:ext cx="8147526" cy="64187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Impressie woningbouw</a:t>
            </a:r>
          </a:p>
        </p:txBody>
      </p:sp>
      <p:pic>
        <p:nvPicPr>
          <p:cNvPr id="4" name="Afbeelding 3" descr="5.jpg">
            <a:extLst>
              <a:ext uri="{FF2B5EF4-FFF2-40B4-BE49-F238E27FC236}">
                <a16:creationId xmlns:a16="http://schemas.microsoft.com/office/drawing/2014/main" id="{9510590C-F5B9-4499-94DA-FAC205B29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5" t="31999" r="3520" b="5737"/>
          <a:stretch/>
        </p:blipFill>
        <p:spPr>
          <a:xfrm>
            <a:off x="766826" y="661839"/>
            <a:ext cx="7922368" cy="46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27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27E928-6C74-4F8E-BD99-9EF4A327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2297D8-2331-430E-B61A-6092AF63BD2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66826" y="5355770"/>
            <a:ext cx="8147526" cy="63462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Impressie woningbouw</a:t>
            </a:r>
          </a:p>
        </p:txBody>
      </p:sp>
      <p:pic>
        <p:nvPicPr>
          <p:cNvPr id="4" name="Afbeelding 3" descr="6.jpg">
            <a:extLst>
              <a:ext uri="{FF2B5EF4-FFF2-40B4-BE49-F238E27FC236}">
                <a16:creationId xmlns:a16="http://schemas.microsoft.com/office/drawing/2014/main" id="{34253200-15D7-453E-B3F6-95CD42DEE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3" r="50691" b="20683"/>
          <a:stretch/>
        </p:blipFill>
        <p:spPr>
          <a:xfrm>
            <a:off x="816996" y="634256"/>
            <a:ext cx="7812128" cy="46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55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3200" dirty="0"/>
              <a:t>Vragen kunnen gesteld worden via:</a:t>
            </a:r>
          </a:p>
          <a:p>
            <a:r>
              <a:rPr lang="nl-NL" sz="2000" dirty="0"/>
              <a:t>Chatfunctie </a:t>
            </a:r>
          </a:p>
          <a:p>
            <a:r>
              <a:rPr lang="nl-NL" sz="2000" dirty="0"/>
              <a:t>Whatsapp 06 11133251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A47EC-9C8C-E74E-AA78-13AF39BA0BFF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3685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78394-E8A2-4FF8-89DD-E0D2DAB9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837845-CC81-4B11-8F38-1134025B68F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2872438" y="1874838"/>
            <a:ext cx="3935694" cy="1992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nl-NL" sz="4800" dirty="0"/>
              <a:t>Stap 3:</a:t>
            </a:r>
          </a:p>
          <a:p>
            <a:pPr marL="0" indent="0" algn="ctr">
              <a:buNone/>
            </a:pPr>
            <a:r>
              <a:rPr lang="nl-NL" sz="4800" dirty="0"/>
              <a:t>SUPERMARKT</a:t>
            </a:r>
          </a:p>
        </p:txBody>
      </p:sp>
    </p:spTree>
    <p:extLst>
      <p:ext uri="{BB962C8B-B14F-4D97-AF65-F5344CB8AC3E}">
        <p14:creationId xmlns:p14="http://schemas.microsoft.com/office/powerpoint/2010/main" val="816896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A17E46-765D-4738-9440-5A7717D40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ECE416-6EEC-4A72-8BAF-F01B7FBD1E0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66826" y="1874590"/>
            <a:ext cx="2636774" cy="411580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rgbClr val="002060"/>
                </a:solidFill>
              </a:rPr>
              <a:t>Uitgangspunt: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verplaatsen Lidl naar nieuwe locatie aan de zuidzijde van de </a:t>
            </a:r>
          </a:p>
          <a:p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Rouppe</a:t>
            </a:r>
            <a:r>
              <a:rPr lang="nl-NL" dirty="0">
                <a:solidFill>
                  <a:srgbClr val="002060"/>
                </a:solidFill>
              </a:rPr>
              <a:t> van der </a:t>
            </a:r>
            <a:r>
              <a:rPr lang="nl-NL" dirty="0" err="1">
                <a:solidFill>
                  <a:srgbClr val="002060"/>
                </a:solidFill>
              </a:rPr>
              <a:t>Voortlaan</a:t>
            </a:r>
            <a:endParaRPr lang="nl-NL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maximaal 2000 m2 BVO (huidige Lidl is 1250 m2 BVO)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parkeren op maaiveld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oversteken lidl.jpg">
            <a:extLst>
              <a:ext uri="{FF2B5EF4-FFF2-40B4-BE49-F238E27FC236}">
                <a16:creationId xmlns:a16="http://schemas.microsoft.com/office/drawing/2014/main" id="{0865A8C8-A132-40B0-BC62-93336053B0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6"/>
          <a:stretch/>
        </p:blipFill>
        <p:spPr>
          <a:xfrm>
            <a:off x="4258702" y="735341"/>
            <a:ext cx="4198990" cy="534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12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69708-A066-4D28-A5DB-766756BFA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F550B6-083E-45ED-90D4-C558CEF2120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0" y="4484914"/>
            <a:ext cx="4342352" cy="150547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Impressie parkeren maaiveld</a:t>
            </a:r>
          </a:p>
        </p:txBody>
      </p:sp>
      <p:pic>
        <p:nvPicPr>
          <p:cNvPr id="4" name="Afbeelding 3" descr="model 2 aangepast.jpg">
            <a:extLst>
              <a:ext uri="{FF2B5EF4-FFF2-40B4-BE49-F238E27FC236}">
                <a16:creationId xmlns:a16="http://schemas.microsoft.com/office/drawing/2014/main" id="{E7501207-6021-4264-A4BC-558A6B7B64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2254" r="1859" b="45728"/>
          <a:stretch/>
        </p:blipFill>
        <p:spPr>
          <a:xfrm>
            <a:off x="580572" y="645886"/>
            <a:ext cx="8268883" cy="3889830"/>
          </a:xfrm>
          <a:prstGeom prst="rect">
            <a:avLst/>
          </a:prstGeom>
        </p:spPr>
      </p:pic>
      <p:pic>
        <p:nvPicPr>
          <p:cNvPr id="5" name="Afbeelding 4" descr="IMG_7082.JPG">
            <a:extLst>
              <a:ext uri="{FF2B5EF4-FFF2-40B4-BE49-F238E27FC236}">
                <a16:creationId xmlns:a16="http://schemas.microsoft.com/office/drawing/2014/main" id="{D7A37CF8-CBBB-458B-89A8-AD7EF8EE48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9"/>
          <a:stretch/>
        </p:blipFill>
        <p:spPr>
          <a:xfrm>
            <a:off x="1211944" y="4580540"/>
            <a:ext cx="2293257" cy="14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36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A639E-BED7-4028-A5B0-B4E51C219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5713A3-A124-4488-96CB-0CE9F40459E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66826" y="4789714"/>
            <a:ext cx="8147526" cy="1200678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/>
              <a:t>Impressie bij maaiveld parkeren</a:t>
            </a:r>
          </a:p>
        </p:txBody>
      </p:sp>
      <p:pic>
        <p:nvPicPr>
          <p:cNvPr id="4" name="Afbeelding 3" descr="9.jpg">
            <a:extLst>
              <a:ext uri="{FF2B5EF4-FFF2-40B4-BE49-F238E27FC236}">
                <a16:creationId xmlns:a16="http://schemas.microsoft.com/office/drawing/2014/main" id="{BD5E73DE-28E7-41C7-B0F8-CFB7E4EC6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36761" r="10638"/>
          <a:stretch/>
        </p:blipFill>
        <p:spPr>
          <a:xfrm>
            <a:off x="631370" y="939420"/>
            <a:ext cx="8154081" cy="385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90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78394-E8A2-4FF8-89DD-E0D2DAB9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837845-CC81-4B11-8F38-1134025B68F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2081165" y="1874838"/>
            <a:ext cx="5518242" cy="1992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nl-NL" sz="4800" dirty="0"/>
              <a:t>Stap 4:</a:t>
            </a:r>
          </a:p>
          <a:p>
            <a:pPr marL="0" indent="0" algn="ctr">
              <a:buNone/>
            </a:pPr>
            <a:r>
              <a:rPr lang="nl-NL" sz="4800" dirty="0"/>
              <a:t>OPENBARE RUIMTE</a:t>
            </a:r>
          </a:p>
        </p:txBody>
      </p:sp>
    </p:spTree>
    <p:extLst>
      <p:ext uri="{BB962C8B-B14F-4D97-AF65-F5344CB8AC3E}">
        <p14:creationId xmlns:p14="http://schemas.microsoft.com/office/powerpoint/2010/main" val="2001934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290862" y="353210"/>
            <a:ext cx="8657772" cy="395015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4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5CA0-61B7-174D-A942-9E76006151C4}" type="datetime1">
              <a:rPr lang="nl-NL" smtClean="0"/>
              <a:t>19-4-2021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3BE5-E7B3-B848-BE47-351207C34F74}" type="slidenum">
              <a:rPr lang="nl-NL" smtClean="0"/>
              <a:t>25</a:t>
            </a:fld>
            <a:endParaRPr lang="nl-NL"/>
          </a:p>
        </p:txBody>
      </p:sp>
      <p:pic>
        <p:nvPicPr>
          <p:cNvPr id="6" name="Afbeelding 5" descr="195-0 - huidige situatie_oppervlakt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2" y="358455"/>
            <a:ext cx="2773923" cy="3922155"/>
          </a:xfrm>
          <a:prstGeom prst="rect">
            <a:avLst/>
          </a:prstGeom>
        </p:spPr>
      </p:pic>
      <p:pic>
        <p:nvPicPr>
          <p:cNvPr id="7" name="Afbeelding 6" descr="195-oppervlaktebepaling voorkeursmod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43" y="322540"/>
            <a:ext cx="2691649" cy="3805825"/>
          </a:xfrm>
          <a:prstGeom prst="rect">
            <a:avLst/>
          </a:prstGeom>
        </p:spPr>
      </p:pic>
      <p:pic>
        <p:nvPicPr>
          <p:cNvPr id="8" name="Afbeelding 7" descr="195-De Baarzen update 28 maart 2019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478012"/>
            <a:ext cx="2634830" cy="3595635"/>
          </a:xfrm>
          <a:prstGeom prst="rect">
            <a:avLst/>
          </a:prstGeom>
        </p:spPr>
      </p:pic>
      <p:sp>
        <p:nvSpPr>
          <p:cNvPr id="10" name="5-puntige ster 9"/>
          <p:cNvSpPr/>
          <p:nvPr/>
        </p:nvSpPr>
        <p:spPr>
          <a:xfrm>
            <a:off x="7728799" y="3062678"/>
            <a:ext cx="258109" cy="304971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40"/>
          </a:p>
        </p:txBody>
      </p:sp>
      <p:sp>
        <p:nvSpPr>
          <p:cNvPr id="11" name="5-puntige ster 10"/>
          <p:cNvSpPr/>
          <p:nvPr/>
        </p:nvSpPr>
        <p:spPr>
          <a:xfrm>
            <a:off x="7730121" y="2583112"/>
            <a:ext cx="258109" cy="304971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40"/>
          </a:p>
        </p:txBody>
      </p:sp>
      <p:sp>
        <p:nvSpPr>
          <p:cNvPr id="12" name="5-puntige ster 11"/>
          <p:cNvSpPr/>
          <p:nvPr/>
        </p:nvSpPr>
        <p:spPr>
          <a:xfrm>
            <a:off x="7001479" y="1696787"/>
            <a:ext cx="258109" cy="304971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40"/>
          </a:p>
        </p:txBody>
      </p:sp>
      <p:sp>
        <p:nvSpPr>
          <p:cNvPr id="13" name="5-puntige ster 12"/>
          <p:cNvSpPr/>
          <p:nvPr/>
        </p:nvSpPr>
        <p:spPr>
          <a:xfrm>
            <a:off x="7684592" y="1849272"/>
            <a:ext cx="258109" cy="304971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40"/>
          </a:p>
        </p:txBody>
      </p:sp>
      <p:sp>
        <p:nvSpPr>
          <p:cNvPr id="14" name="Rechthoek 13"/>
          <p:cNvSpPr/>
          <p:nvPr/>
        </p:nvSpPr>
        <p:spPr>
          <a:xfrm>
            <a:off x="543221" y="4287133"/>
            <a:ext cx="2183891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540" dirty="0"/>
              <a:t>Bestaande situatie </a:t>
            </a:r>
          </a:p>
          <a:p>
            <a:r>
              <a:rPr lang="nl-NL" sz="1540" dirty="0"/>
              <a:t>openbaar groen</a:t>
            </a:r>
          </a:p>
        </p:txBody>
      </p:sp>
      <p:sp>
        <p:nvSpPr>
          <p:cNvPr id="15" name="Rechthoek 14"/>
          <p:cNvSpPr/>
          <p:nvPr/>
        </p:nvSpPr>
        <p:spPr>
          <a:xfrm>
            <a:off x="3035792" y="4259136"/>
            <a:ext cx="2865015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540" dirty="0"/>
              <a:t>Situatie openbaar groen bij maximaal ontwikkelmodel:</a:t>
            </a:r>
          </a:p>
          <a:p>
            <a:r>
              <a:rPr lang="nl-NL" sz="1540" dirty="0"/>
              <a:t>Netto +1000 m2 </a:t>
            </a:r>
          </a:p>
        </p:txBody>
      </p:sp>
      <p:sp>
        <p:nvSpPr>
          <p:cNvPr id="16" name="Rechthoek 15"/>
          <p:cNvSpPr/>
          <p:nvPr/>
        </p:nvSpPr>
        <p:spPr>
          <a:xfrm>
            <a:off x="6073177" y="4256623"/>
            <a:ext cx="2875457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540" dirty="0"/>
              <a:t>Vergroening van de openbare ruimte en als opgave aan initiatiefnemers</a:t>
            </a:r>
          </a:p>
        </p:txBody>
      </p:sp>
      <p:pic>
        <p:nvPicPr>
          <p:cNvPr id="17" name="Afbeelding 16" descr="Referentie-groen-da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33" y="5321461"/>
            <a:ext cx="3330723" cy="1040851"/>
          </a:xfrm>
          <a:prstGeom prst="rect">
            <a:avLst/>
          </a:prstGeom>
        </p:spPr>
      </p:pic>
      <p:pic>
        <p:nvPicPr>
          <p:cNvPr id="18" name="Afbeelding 17" descr="Zonnepanelen-plat-dak-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64" y="5321461"/>
            <a:ext cx="3303196" cy="1040851"/>
          </a:xfrm>
          <a:prstGeom prst="rect">
            <a:avLst/>
          </a:prstGeom>
        </p:spPr>
      </p:pic>
      <p:sp>
        <p:nvSpPr>
          <p:cNvPr id="19" name="Rechthoek 18"/>
          <p:cNvSpPr/>
          <p:nvPr/>
        </p:nvSpPr>
        <p:spPr>
          <a:xfrm>
            <a:off x="4677868" y="5312352"/>
            <a:ext cx="513282" cy="8822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133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0" name="Rechthoek 19"/>
          <p:cNvSpPr/>
          <p:nvPr/>
        </p:nvSpPr>
        <p:spPr>
          <a:xfrm>
            <a:off x="1884964" y="6003513"/>
            <a:ext cx="2008883" cy="32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540" dirty="0">
                <a:solidFill>
                  <a:schemeClr val="bg1"/>
                </a:solidFill>
              </a:rPr>
              <a:t>Mogelijk groene daken</a:t>
            </a:r>
          </a:p>
        </p:txBody>
      </p:sp>
      <p:sp>
        <p:nvSpPr>
          <p:cNvPr id="22" name="Rechthoek 21"/>
          <p:cNvSpPr/>
          <p:nvPr/>
        </p:nvSpPr>
        <p:spPr>
          <a:xfrm>
            <a:off x="5307490" y="6012974"/>
            <a:ext cx="2593402" cy="32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1540" dirty="0">
                <a:solidFill>
                  <a:schemeClr val="bg1"/>
                </a:solidFill>
              </a:rPr>
              <a:t>…</a:t>
            </a:r>
            <a:r>
              <a:rPr lang="nl-NL" sz="1540" dirty="0">
                <a:solidFill>
                  <a:schemeClr val="bg1"/>
                </a:solidFill>
              </a:rPr>
              <a:t>en daken met zonnepanelen</a:t>
            </a:r>
          </a:p>
        </p:txBody>
      </p:sp>
      <p:sp>
        <p:nvSpPr>
          <p:cNvPr id="23" name="5-puntige ster 22"/>
          <p:cNvSpPr/>
          <p:nvPr/>
        </p:nvSpPr>
        <p:spPr>
          <a:xfrm>
            <a:off x="8819580" y="4828393"/>
            <a:ext cx="258109" cy="304971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40"/>
          </a:p>
        </p:txBody>
      </p:sp>
    </p:spTree>
    <p:extLst>
      <p:ext uri="{BB962C8B-B14F-4D97-AF65-F5344CB8AC3E}">
        <p14:creationId xmlns:p14="http://schemas.microsoft.com/office/powerpoint/2010/main" val="139081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78394-E8A2-4FF8-89DD-E0D2DAB9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837845-CC81-4B11-8F38-1134025B68F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1456187" y="1874838"/>
            <a:ext cx="6768199" cy="1992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endParaRPr lang="nl-NL" sz="4800" dirty="0"/>
          </a:p>
          <a:p>
            <a:pPr marL="0" indent="0" algn="ctr">
              <a:buNone/>
            </a:pPr>
            <a:r>
              <a:rPr lang="nl-NL" sz="4800" dirty="0"/>
              <a:t>MODELLEN INTEGRAAL</a:t>
            </a:r>
          </a:p>
        </p:txBody>
      </p:sp>
    </p:spTree>
    <p:extLst>
      <p:ext uri="{BB962C8B-B14F-4D97-AF65-F5344CB8AC3E}">
        <p14:creationId xmlns:p14="http://schemas.microsoft.com/office/powerpoint/2010/main" val="3962472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C1135-216F-41B9-BE37-ACC7F9A32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A055A5-5DB9-49A7-99B4-B083684D2AB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66826" y="5457370"/>
            <a:ext cx="8147526" cy="53302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	Huidige situatie					Voorkeursmodel</a:t>
            </a:r>
          </a:p>
        </p:txBody>
      </p:sp>
      <p:pic>
        <p:nvPicPr>
          <p:cNvPr id="4" name="387010FD-8EC8-4C53-A23C-9D7187A0982D" descr="9A5EE549-790D-40D8-9090-4CEE86485A48@home">
            <a:extLst>
              <a:ext uri="{FF2B5EF4-FFF2-40B4-BE49-F238E27FC236}">
                <a16:creationId xmlns:a16="http://schemas.microsoft.com/office/drawing/2014/main" id="{39A76D2D-EB6A-42CF-B1B8-83269435B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582940"/>
            <a:ext cx="6981371" cy="493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997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C1135-216F-41B9-BE37-ACC7F9A32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A055A5-5DB9-49A7-99B4-B083684D2AB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2.jpg">
            <a:extLst>
              <a:ext uri="{FF2B5EF4-FFF2-40B4-BE49-F238E27FC236}">
                <a16:creationId xmlns:a16="http://schemas.microsoft.com/office/drawing/2014/main" id="{644473B9-7C08-4FBD-B5F9-8566C2B44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677" y="0"/>
            <a:ext cx="111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5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83A18E-14E2-4BA0-9069-7A1E53186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C0FCBC-F204-4777-8FA9-1088821D78E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3.jpg">
            <a:extLst>
              <a:ext uri="{FF2B5EF4-FFF2-40B4-BE49-F238E27FC236}">
                <a16:creationId xmlns:a16="http://schemas.microsoft.com/office/drawing/2014/main" id="{B4B93A3D-C974-4BB2-89EA-7C8AB3096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419" y="0"/>
            <a:ext cx="11208838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4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Het hart van de Baarzen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3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nl-NL" sz="9800" dirty="0"/>
              <a:t>Waarom deze ontwikkeling?</a:t>
            </a:r>
            <a:endParaRPr lang="nl-NL" sz="8000" dirty="0"/>
          </a:p>
          <a:p>
            <a:r>
              <a:rPr lang="nl-NL" sz="8000" dirty="0"/>
              <a:t>Het vertrek van basisschool De Baarzen en de Hertog van Brabantschool</a:t>
            </a:r>
          </a:p>
          <a:p>
            <a:r>
              <a:rPr lang="nl-NL" sz="8000" dirty="0"/>
              <a:t>de wens van basisschool De Lichtstraat om uit te breiden tot een Integraal Kind Centrum</a:t>
            </a:r>
          </a:p>
          <a:p>
            <a:r>
              <a:rPr lang="nl-NL" sz="8000" dirty="0"/>
              <a:t>de wens van supermarkt Lidl voor uitbreiding en modernisering</a:t>
            </a:r>
          </a:p>
          <a:p>
            <a:r>
              <a:rPr lang="nl-NL" sz="8000" dirty="0"/>
              <a:t>de wens voor woningbouw </a:t>
            </a:r>
          </a:p>
          <a:p>
            <a:pPr marL="0" indent="0">
              <a:buNone/>
            </a:pPr>
            <a:r>
              <a:rPr lang="nl-NL" sz="8000" dirty="0"/>
              <a:t>geven aanleiding om het gebied geheel te ontwikkelen</a:t>
            </a:r>
          </a:p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A47EC-9C8C-E74E-AA78-13AF39BA0BFF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9845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6B65B-CC01-4B95-85F5-540D0A88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D9132F-5849-4EDA-A67B-09509706B59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5.jpg">
            <a:extLst>
              <a:ext uri="{FF2B5EF4-FFF2-40B4-BE49-F238E27FC236}">
                <a16:creationId xmlns:a16="http://schemas.microsoft.com/office/drawing/2014/main" id="{3A0B03C4-AC43-4677-B186-E2C51BF64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684" y="0"/>
            <a:ext cx="11293322" cy="696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29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BE4A8-7D92-406E-9719-C9679CFB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2CC3D4-0635-45D1-95AA-D7AC49B04CE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7.jpg">
            <a:extLst>
              <a:ext uri="{FF2B5EF4-FFF2-40B4-BE49-F238E27FC236}">
                <a16:creationId xmlns:a16="http://schemas.microsoft.com/office/drawing/2014/main" id="{EFD50385-6F89-43A8-A495-101AA1B2A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982" y="0"/>
            <a:ext cx="111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03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9BCE5D-0415-42A0-B47C-FC983A65A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B7CEA0-630E-4F7F-9EC1-C2F2F0E0A81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9.jpg">
            <a:extLst>
              <a:ext uri="{FF2B5EF4-FFF2-40B4-BE49-F238E27FC236}">
                <a16:creationId xmlns:a16="http://schemas.microsoft.com/office/drawing/2014/main" id="{F548A768-2C5F-4769-9087-1E312FE3C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214" y="0"/>
            <a:ext cx="11232387" cy="692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43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D9A5E-9B40-45C0-B501-41E99FB08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Proces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9A01AA-0AC2-4C94-9F95-BC536A4C307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92500" lnSpcReduction="10000"/>
          </a:bodyPr>
          <a:lstStyle/>
          <a:p>
            <a:endParaRPr lang="nl-NL" dirty="0"/>
          </a:p>
          <a:p>
            <a:r>
              <a:rPr lang="nl-NL" dirty="0"/>
              <a:t>Feedback bewoners</a:t>
            </a:r>
          </a:p>
          <a:p>
            <a:r>
              <a:rPr lang="nl-NL" dirty="0"/>
              <a:t>Beantwoording vragen binnen 2 weken (hartvandebaarzen@vught.nl)</a:t>
            </a:r>
          </a:p>
          <a:p>
            <a:r>
              <a:rPr lang="nl-NL" dirty="0"/>
              <a:t>Vóór de zomer helderheid omtrent suggesties en feedback</a:t>
            </a:r>
          </a:p>
          <a:p>
            <a:r>
              <a:rPr lang="nl-NL" dirty="0"/>
              <a:t>Kijk op </a:t>
            </a:r>
            <a:r>
              <a:rPr lang="nl-NL" dirty="0">
                <a:hlinkClick r:id="rId2"/>
              </a:rPr>
              <a:t>www.vught.nl</a:t>
            </a:r>
            <a:r>
              <a:rPr lang="nl-NL" dirty="0"/>
              <a:t> zoekterm Baarzen terug kijken bewonersavond en presentatie</a:t>
            </a:r>
          </a:p>
          <a:p>
            <a:r>
              <a:rPr lang="nl-NL" dirty="0"/>
              <a:t>Na de zomer plan verder uitwerken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4266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61BAD-083B-4871-A920-E8FAF64CE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75DBE8-94B0-48E0-B1C0-74F04BC758F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3600" dirty="0"/>
          </a:p>
          <a:p>
            <a:pPr marL="0" indent="0" algn="ctr">
              <a:buNone/>
            </a:pPr>
            <a:r>
              <a:rPr lang="nl-NL" sz="5400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2550454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0EE71-A6B8-4536-A934-01E454FA6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7CE38-5911-4AC8-BCDC-C54EF6B4C33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sz="7200" dirty="0"/>
              <a:t>Hartelijk dank</a:t>
            </a:r>
          </a:p>
        </p:txBody>
      </p:sp>
    </p:spTree>
    <p:extLst>
      <p:ext uri="{BB962C8B-B14F-4D97-AF65-F5344CB8AC3E}">
        <p14:creationId xmlns:p14="http://schemas.microsoft.com/office/powerpoint/2010/main" val="3198501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B06122-521C-4959-897A-CBC80043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25" y="735341"/>
            <a:ext cx="2847231" cy="780685"/>
          </a:xfrm>
        </p:spPr>
        <p:txBody>
          <a:bodyPr>
            <a:noAutofit/>
          </a:bodyPr>
          <a:lstStyle/>
          <a:p>
            <a:r>
              <a:rPr lang="nl-NL" sz="3200" dirty="0"/>
              <a:t>Huidige situatie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0D5D38-EB5B-4217-BC28-CA460838EA9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k1 totaal.jpg">
            <a:extLst>
              <a:ext uri="{FF2B5EF4-FFF2-40B4-BE49-F238E27FC236}">
                <a16:creationId xmlns:a16="http://schemas.microsoft.com/office/drawing/2014/main" id="{3FAD5748-B198-4F84-BBE0-FAD3911F5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171" y="735341"/>
            <a:ext cx="4676181" cy="531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3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95-De Baarzen Vught structuurvisie centrum concept_Pagina_0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6" t="3941" r="15784" b="4271"/>
          <a:stretch/>
        </p:blipFill>
        <p:spPr>
          <a:xfrm>
            <a:off x="4898571" y="732722"/>
            <a:ext cx="4064369" cy="5392556"/>
          </a:xfrm>
          <a:prstGeom prst="rect">
            <a:avLst/>
          </a:prstGeom>
        </p:spPr>
      </p:pic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5229-5A6B-AE45-BC2B-15D7734D330C}" type="datetime1">
              <a:rPr lang="nl-NL" smtClean="0"/>
              <a:t>19-4-2021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3BE5-E7B3-B848-BE47-351207C34F74}" type="slidenum">
              <a:rPr lang="nl-NL" smtClean="0"/>
              <a:t>5</a:t>
            </a:fld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212149" y="1351044"/>
            <a:ext cx="300929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540" dirty="0">
                <a:solidFill>
                  <a:srgbClr val="003259"/>
                </a:solidFill>
                <a:latin typeface="Gill Sans MT" panose="020B0502020104020203" pitchFamily="34" charset="0"/>
              </a:rPr>
              <a:t>Huidige Lidl</a:t>
            </a:r>
          </a:p>
          <a:p>
            <a:pPr algn="r"/>
            <a:endParaRPr lang="nl-NL" sz="1540" dirty="0">
              <a:solidFill>
                <a:srgbClr val="003259"/>
              </a:solidFill>
              <a:latin typeface="Gill Sans MT" panose="020B0502020104020203" pitchFamily="34" charset="0"/>
            </a:endParaRPr>
          </a:p>
          <a:p>
            <a:pPr algn="r"/>
            <a:endParaRPr lang="nl-NL" sz="1540" dirty="0">
              <a:solidFill>
                <a:srgbClr val="003259"/>
              </a:solidFill>
              <a:latin typeface="Gill Sans MT" panose="020B0502020104020203" pitchFamily="34" charset="0"/>
            </a:endParaRPr>
          </a:p>
          <a:p>
            <a:pPr algn="r"/>
            <a:endParaRPr lang="nl-NL" sz="1540" dirty="0">
              <a:solidFill>
                <a:srgbClr val="003259"/>
              </a:solidFill>
              <a:latin typeface="Gill Sans MT" panose="020B0502020104020203" pitchFamily="34" charset="0"/>
            </a:endParaRPr>
          </a:p>
          <a:p>
            <a:pPr algn="r"/>
            <a:endParaRPr lang="nl-NL" sz="1540" dirty="0">
              <a:solidFill>
                <a:srgbClr val="003259"/>
              </a:solidFill>
              <a:latin typeface="Gill Sans MT" panose="020B0502020104020203" pitchFamily="34" charset="0"/>
            </a:endParaRPr>
          </a:p>
          <a:p>
            <a:pPr algn="r"/>
            <a:r>
              <a:rPr lang="nl-NL" sz="1540" dirty="0">
                <a:solidFill>
                  <a:srgbClr val="003259"/>
                </a:solidFill>
                <a:latin typeface="Gill Sans MT" panose="020B0502020104020203" pitchFamily="34" charset="0"/>
              </a:rPr>
              <a:t>Huidig gebruik</a:t>
            </a:r>
          </a:p>
          <a:p>
            <a:pPr algn="r"/>
            <a:r>
              <a:rPr lang="nl-NL" sz="1540" dirty="0">
                <a:solidFill>
                  <a:srgbClr val="003259"/>
                </a:solidFill>
                <a:latin typeface="Gill Sans MT" panose="020B0502020104020203" pitchFamily="34" charset="0"/>
              </a:rPr>
              <a:t>Schoolplein De Lichtstraat</a:t>
            </a:r>
          </a:p>
          <a:p>
            <a:pPr algn="r"/>
            <a:endParaRPr lang="nl-NL" sz="1540" dirty="0">
              <a:solidFill>
                <a:srgbClr val="003259"/>
              </a:solidFill>
              <a:latin typeface="Gill Sans MT" panose="020B0502020104020203" pitchFamily="34" charset="0"/>
            </a:endParaRPr>
          </a:p>
          <a:p>
            <a:pPr algn="r"/>
            <a:r>
              <a:rPr lang="nl-NL" sz="1540" dirty="0">
                <a:solidFill>
                  <a:srgbClr val="003259"/>
                </a:solidFill>
                <a:latin typeface="Gill Sans MT" panose="020B0502020104020203" pitchFamily="34" charset="0"/>
              </a:rPr>
              <a:t>De Lichtstraat</a:t>
            </a:r>
          </a:p>
          <a:p>
            <a:pPr algn="r"/>
            <a:endParaRPr lang="nl-NL" sz="1540" dirty="0">
              <a:solidFill>
                <a:srgbClr val="003259"/>
              </a:solidFill>
              <a:latin typeface="Gill Sans MT" panose="020B0502020104020203" pitchFamily="34" charset="0"/>
            </a:endParaRPr>
          </a:p>
          <a:p>
            <a:pPr algn="r"/>
            <a:endParaRPr lang="nl-NL" sz="1540" dirty="0">
              <a:solidFill>
                <a:srgbClr val="003259"/>
              </a:solidFill>
              <a:latin typeface="Gill Sans MT" panose="020B0502020104020203" pitchFamily="34" charset="0"/>
            </a:endParaRPr>
          </a:p>
          <a:p>
            <a:pPr algn="r"/>
            <a:r>
              <a:rPr lang="nl-NL" sz="1540" dirty="0">
                <a:solidFill>
                  <a:srgbClr val="003259"/>
                </a:solidFill>
                <a:latin typeface="Gill Sans MT" panose="020B0502020104020203" pitchFamily="34" charset="0"/>
              </a:rPr>
              <a:t>Hertog van Brabantschool</a:t>
            </a:r>
          </a:p>
          <a:p>
            <a:pPr algn="r"/>
            <a:endParaRPr lang="nl-NL" sz="1540" dirty="0">
              <a:solidFill>
                <a:srgbClr val="003259"/>
              </a:solidFill>
              <a:latin typeface="Gill Sans MT" panose="020B0502020104020203" pitchFamily="34" charset="0"/>
            </a:endParaRPr>
          </a:p>
          <a:p>
            <a:pPr algn="r"/>
            <a:endParaRPr lang="nl-NL" sz="1540" dirty="0">
              <a:solidFill>
                <a:srgbClr val="003259"/>
              </a:solidFill>
              <a:latin typeface="Gill Sans MT" panose="020B0502020104020203" pitchFamily="34" charset="0"/>
            </a:endParaRPr>
          </a:p>
          <a:p>
            <a:pPr algn="r"/>
            <a:r>
              <a:rPr lang="nl-NL" sz="1540" dirty="0">
                <a:solidFill>
                  <a:srgbClr val="003259"/>
                </a:solidFill>
                <a:latin typeface="Gill Sans MT" panose="020B0502020104020203" pitchFamily="34" charset="0"/>
              </a:rPr>
              <a:t>Eigendom Charlotte van Beuningen </a:t>
            </a:r>
          </a:p>
        </p:txBody>
      </p:sp>
      <p:cxnSp>
        <p:nvCxnSpPr>
          <p:cNvPr id="6" name="Rechte verbindingslijn met pijl 5"/>
          <p:cNvCxnSpPr/>
          <p:nvPr/>
        </p:nvCxnSpPr>
        <p:spPr>
          <a:xfrm flipH="1">
            <a:off x="3520505" y="1499744"/>
            <a:ext cx="256193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H="1">
            <a:off x="3520506" y="2687238"/>
            <a:ext cx="256193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 flipH="1">
            <a:off x="3520506" y="3429000"/>
            <a:ext cx="256193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 flipH="1">
            <a:off x="3493216" y="4089345"/>
            <a:ext cx="256193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 flipH="1">
            <a:off x="3493216" y="4722896"/>
            <a:ext cx="3842896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59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DFF76B-5634-4548-9719-E99EFFB0D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D91361-0F7D-4780-BC58-FE11E3D2A36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195-bestaand 01.jpg">
            <a:extLst>
              <a:ext uri="{FF2B5EF4-FFF2-40B4-BE49-F238E27FC236}">
                <a16:creationId xmlns:a16="http://schemas.microsoft.com/office/drawing/2014/main" id="{EF06542E-8474-4CB1-8731-519265CE6D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0" t="13741" r="33130" b="29974"/>
          <a:stretch/>
        </p:blipFill>
        <p:spPr>
          <a:xfrm>
            <a:off x="-1" y="0"/>
            <a:ext cx="10688639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3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6AFA81-59E2-442F-A5B5-12D78D4E0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Kaders college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D955E6-8A0E-496F-92ED-AB9C4A2E5AD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Initiatieven/programma</a:t>
            </a:r>
          </a:p>
          <a:p>
            <a:r>
              <a:rPr lang="nl-NL" sz="2000" dirty="0"/>
              <a:t>Onderwijscluster, integraal kind centrum</a:t>
            </a:r>
          </a:p>
          <a:p>
            <a:r>
              <a:rPr lang="nl-NL" sz="2000" dirty="0"/>
              <a:t>Woonprogramma </a:t>
            </a:r>
          </a:p>
          <a:p>
            <a:r>
              <a:rPr lang="nl-NL" sz="2000" dirty="0"/>
              <a:t>Verplaatsing supermarkt Lidl</a:t>
            </a:r>
          </a:p>
          <a:p>
            <a:r>
              <a:rPr lang="nl-NL" sz="2000" dirty="0"/>
              <a:t>Openbare ruimte, heldere verkaveling, groen en verbinding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8219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78394-E8A2-4FF8-89DD-E0D2DAB9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837845-CC81-4B11-8F38-1134025B68F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1837607" y="1874838"/>
            <a:ext cx="6005362" cy="1992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nl-NL" sz="4800" dirty="0"/>
              <a:t>Stap 1:</a:t>
            </a:r>
          </a:p>
          <a:p>
            <a:pPr marL="0" indent="0" algn="ctr">
              <a:buNone/>
            </a:pPr>
            <a:r>
              <a:rPr lang="nl-NL" sz="4800" dirty="0"/>
              <a:t>ONDERWIJSCLUSTER</a:t>
            </a:r>
          </a:p>
        </p:txBody>
      </p:sp>
    </p:spTree>
    <p:extLst>
      <p:ext uri="{BB962C8B-B14F-4D97-AF65-F5344CB8AC3E}">
        <p14:creationId xmlns:p14="http://schemas.microsoft.com/office/powerpoint/2010/main" val="960221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232219-4EBF-4113-A423-73FACA99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26" y="1265113"/>
            <a:ext cx="1969117" cy="331459"/>
          </a:xfrm>
        </p:spPr>
        <p:txBody>
          <a:bodyPr>
            <a:noAutofit/>
          </a:bodyPr>
          <a:lstStyle/>
          <a:p>
            <a:pPr algn="r"/>
            <a:endParaRPr lang="nl-NL" sz="1800" dirty="0">
              <a:solidFill>
                <a:srgbClr val="002060">
                  <a:alpha val="40000"/>
                </a:srgbClr>
              </a:solidFill>
            </a:endParaRPr>
          </a:p>
        </p:txBody>
      </p:sp>
      <p:pic>
        <p:nvPicPr>
          <p:cNvPr id="4" name="Afbeelding 3" descr="k1 totaal.jpg">
            <a:extLst>
              <a:ext uri="{FF2B5EF4-FFF2-40B4-BE49-F238E27FC236}">
                <a16:creationId xmlns:a16="http://schemas.microsoft.com/office/drawing/2014/main" id="{AE1DD530-9FE9-40EE-972D-2310F948F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299" y="558772"/>
            <a:ext cx="4754053" cy="5400222"/>
          </a:xfrm>
          <a:prstGeom prst="rect">
            <a:avLst/>
          </a:prstGeom>
        </p:spPr>
      </p:pic>
      <p:pic>
        <p:nvPicPr>
          <p:cNvPr id="5" name="Afbeelding 4" descr="dd809b_b07a18d8833640c4a6a7e411c03f6269_mv2.gif">
            <a:extLst>
              <a:ext uri="{FF2B5EF4-FFF2-40B4-BE49-F238E27FC236}">
                <a16:creationId xmlns:a16="http://schemas.microsoft.com/office/drawing/2014/main" id="{04927D87-7D45-4B0B-A350-BB9936F9F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87" y="2646674"/>
            <a:ext cx="2672812" cy="2672812"/>
          </a:xfrm>
          <a:prstGeom prst="rect">
            <a:avLst/>
          </a:prstGeo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E5A65FD-FBD9-4585-9C4D-2497AC8AA436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766763" y="1874838"/>
            <a:ext cx="3246437" cy="2469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endParaRPr lang="nl-NL" dirty="0"/>
          </a:p>
          <a:p>
            <a:pPr marL="0" indent="0" algn="r">
              <a:buNone/>
            </a:pPr>
            <a:endParaRPr lang="nl-NL" dirty="0"/>
          </a:p>
          <a:p>
            <a:pPr marL="0" indent="0" algn="r">
              <a:buNone/>
            </a:pPr>
            <a:r>
              <a:rPr lang="nl-NL" dirty="0"/>
              <a:t>Basisschool De Lichtstraat</a:t>
            </a:r>
          </a:p>
          <a:p>
            <a:pPr marL="0" indent="0" algn="r">
              <a:buNone/>
            </a:pPr>
            <a:r>
              <a:rPr lang="nl-NL" dirty="0"/>
              <a:t>Hertog van Brabantschool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BC4B1AA7-326F-4C30-84EE-19723E7B8514}"/>
              </a:ext>
            </a:extLst>
          </p:cNvPr>
          <p:cNvCxnSpPr>
            <a:cxnSpLocks/>
          </p:cNvCxnSpPr>
          <p:nvPr/>
        </p:nvCxnSpPr>
        <p:spPr>
          <a:xfrm flipH="1">
            <a:off x="4013200" y="3493892"/>
            <a:ext cx="1886858" cy="268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5F8A6DC3-88A8-4FF7-BF45-B9CFA1B9A009}"/>
              </a:ext>
            </a:extLst>
          </p:cNvPr>
          <p:cNvCxnSpPr>
            <a:cxnSpLocks/>
          </p:cNvCxnSpPr>
          <p:nvPr/>
        </p:nvCxnSpPr>
        <p:spPr>
          <a:xfrm flipH="1">
            <a:off x="4013200" y="4133668"/>
            <a:ext cx="1886858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55D64792-6C27-479A-8A44-334221B3B578}"/>
              </a:ext>
            </a:extLst>
          </p:cNvPr>
          <p:cNvSpPr txBox="1"/>
          <p:nvPr/>
        </p:nvSpPr>
        <p:spPr>
          <a:xfrm>
            <a:off x="1277089" y="4256877"/>
            <a:ext cx="2719016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850" dirty="0">
                <a:solidFill>
                  <a:srgbClr val="002060"/>
                </a:solidFill>
              </a:rPr>
              <a:t>Gymzaal</a:t>
            </a:r>
          </a:p>
        </p:txBody>
      </p: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34D14AFB-AEB9-401E-B221-7EF85BD62035}"/>
              </a:ext>
            </a:extLst>
          </p:cNvPr>
          <p:cNvCxnSpPr>
            <a:cxnSpLocks/>
          </p:cNvCxnSpPr>
          <p:nvPr/>
        </p:nvCxnSpPr>
        <p:spPr>
          <a:xfrm flipH="1">
            <a:off x="4013200" y="4445390"/>
            <a:ext cx="2206171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478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172</TotalTime>
  <Words>359</Words>
  <Application>Microsoft Office PowerPoint</Application>
  <PresentationFormat>Diavoorstelling (4:3)</PresentationFormat>
  <Paragraphs>99</Paragraphs>
  <Slides>35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0" baseType="lpstr">
      <vt:lpstr>Arial</vt:lpstr>
      <vt:lpstr>Calibri</vt:lpstr>
      <vt:lpstr>Gill Sans MT</vt:lpstr>
      <vt:lpstr>Mangal</vt:lpstr>
      <vt:lpstr>Office-thema</vt:lpstr>
      <vt:lpstr> Toekomstvisie Hart van  De Baarzen Vught </vt:lpstr>
      <vt:lpstr>PowerPoint-presentatie</vt:lpstr>
      <vt:lpstr>Het hart van de Baarzen</vt:lpstr>
      <vt:lpstr>Huidige situatie</vt:lpstr>
      <vt:lpstr>PowerPoint-presentatie</vt:lpstr>
      <vt:lpstr>PowerPoint-presentatie</vt:lpstr>
      <vt:lpstr>Kaders college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Proces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Toekomstvisie Hart van  De Baarzen Vught</dc:title>
  <dc:creator>Cleef, Stanneke van</dc:creator>
  <cp:lastModifiedBy>Fritschy, Janine</cp:lastModifiedBy>
  <cp:revision>19</cp:revision>
  <dcterms:created xsi:type="dcterms:W3CDTF">2021-04-19T10:05:59Z</dcterms:created>
  <dcterms:modified xsi:type="dcterms:W3CDTF">2021-04-19T13:41:36Z</dcterms:modified>
</cp:coreProperties>
</file>