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75" r:id="rId3"/>
    <p:sldId id="272" r:id="rId4"/>
    <p:sldId id="260" r:id="rId5"/>
    <p:sldId id="258" r:id="rId6"/>
    <p:sldId id="278" r:id="rId7"/>
    <p:sldId id="276" r:id="rId8"/>
    <p:sldId id="282" r:id="rId9"/>
    <p:sldId id="277" r:id="rId10"/>
    <p:sldId id="273" r:id="rId11"/>
    <p:sldId id="280" r:id="rId12"/>
    <p:sldId id="267" r:id="rId13"/>
    <p:sldId id="279" r:id="rId14"/>
    <p:sldId id="256" r:id="rId15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610"/>
    <a:srgbClr val="003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31" autoAdjust="0"/>
  </p:normalViewPr>
  <p:slideViewPr>
    <p:cSldViewPr snapToGrid="0" snapToObjects="1">
      <p:cViewPr varScale="1">
        <p:scale>
          <a:sx n="123" d="100"/>
          <a:sy n="123" d="100"/>
        </p:scale>
        <p:origin x="114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770AB-3DB1-DC4F-BAEF-E90F652BF1AD}" type="datetimeFigureOut">
              <a:rPr lang="nl-NL" smtClean="0"/>
              <a:t>8-2-2022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F2DEF-31EE-F94D-88AD-DEE515489F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77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go +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3820" y="4619678"/>
            <a:ext cx="11342632" cy="7144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r>
              <a:rPr lang="nl-NL" dirty="0"/>
              <a:t>Klikken om titel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53820" y="5463845"/>
            <a:ext cx="11342633" cy="7144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0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170014" y="6474741"/>
            <a:ext cx="22381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fld id="{1CF29443-130C-B848-83B4-AD51204A8A65}" type="datetimeFigureOut">
              <a:rPr lang="nl-NL" smtClean="0"/>
              <a:pPr/>
              <a:t>8-2-2022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814198" y="6475450"/>
            <a:ext cx="5138725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3819" y="6460928"/>
            <a:ext cx="605544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fld id="{0E0A47EC-9C8C-E74E-AA78-13AF39BA0BF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244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oorbl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3820" y="1340769"/>
            <a:ext cx="11342632" cy="22055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r>
              <a:rPr lang="nl-NL" dirty="0"/>
              <a:t>Klikken om titel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53820" y="3635041"/>
            <a:ext cx="11342633" cy="7144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0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170014" y="6474741"/>
            <a:ext cx="22381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fld id="{1CF29443-130C-B848-83B4-AD51204A8A65}" type="datetimeFigureOut">
              <a:rPr lang="nl-NL" smtClean="0"/>
              <a:pPr/>
              <a:t>8-2-2022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814198" y="6475450"/>
            <a:ext cx="5138725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3819" y="6460928"/>
            <a:ext cx="605544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fld id="{0E0A47EC-9C8C-E74E-AA78-13AF39BA0BF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459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491" y="686766"/>
            <a:ext cx="11202312" cy="78068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r>
              <a:rPr lang="nl-NL" dirty="0"/>
              <a:t>Agenda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176597" y="6468915"/>
            <a:ext cx="2242168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fld id="{1CF29443-130C-B848-83B4-AD51204A8A65}" type="datetimeFigureOut">
              <a:rPr lang="nl-NL" smtClean="0"/>
              <a:pPr/>
              <a:t>8-2-2022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03547" y="6466089"/>
            <a:ext cx="5138725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553819" y="6460928"/>
            <a:ext cx="622779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fld id="{0E0A47EC-9C8C-E74E-AA78-13AF39BA0BF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3" hasCustomPrompt="1"/>
          </p:nvPr>
        </p:nvSpPr>
        <p:spPr>
          <a:xfrm>
            <a:off x="683491" y="1634444"/>
            <a:ext cx="11202312" cy="425835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610"/>
              </a:buClr>
              <a:buSzPct val="100000"/>
              <a:buFont typeface="Wingdings" panose="05000000000000000000" pitchFamily="2" charset="2"/>
              <a:buChar char="§"/>
              <a:defRPr sz="24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  <a:lvl2pPr marL="237600" indent="-237600">
              <a:spcBef>
                <a:spcPts val="0"/>
              </a:spcBef>
              <a:spcAft>
                <a:spcPts val="6600"/>
              </a:spcAft>
              <a:buClr>
                <a:srgbClr val="E84610"/>
              </a:buClr>
              <a:buFont typeface="Arial"/>
              <a:buChar char="•"/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2pPr>
            <a:lvl3pPr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3pPr>
            <a:lvl4pPr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4pPr>
            <a:lvl5pPr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5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610"/>
              </a:buClr>
              <a:buSzPct val="100000"/>
              <a:tabLst/>
              <a:defRPr/>
            </a:pPr>
            <a:r>
              <a:rPr lang="nl-NL" dirty="0"/>
              <a:t>Klikken om opsomming aan te passen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610"/>
              </a:buClr>
              <a:buSzPct val="100000"/>
              <a:tabLst/>
              <a:defRPr/>
            </a:pPr>
            <a:r>
              <a:rPr lang="nl-NL" dirty="0"/>
              <a:t>Klikken om opsomming aan te passen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610"/>
              </a:buClr>
              <a:buSzPct val="100000"/>
              <a:tabLst/>
              <a:defRPr/>
            </a:pPr>
            <a:r>
              <a:rPr lang="nl-NL" dirty="0"/>
              <a:t>Klikken om opsomming aan te passen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4610"/>
              </a:buClr>
              <a:buSzPct val="100000"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052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491" y="686766"/>
            <a:ext cx="11202312" cy="78068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176597" y="6468915"/>
            <a:ext cx="2242168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fld id="{1CF29443-130C-B848-83B4-AD51204A8A65}" type="datetimeFigureOut">
              <a:rPr lang="nl-NL" smtClean="0"/>
              <a:pPr/>
              <a:t>8-2-2022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03547" y="6466089"/>
            <a:ext cx="5138725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553819" y="6460928"/>
            <a:ext cx="622779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fld id="{0E0A47EC-9C8C-E74E-AA78-13AF39BA0BF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3" hasCustomPrompt="1"/>
          </p:nvPr>
        </p:nvSpPr>
        <p:spPr>
          <a:xfrm>
            <a:off x="683491" y="1634444"/>
            <a:ext cx="11202312" cy="42583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300"/>
              </a:spcAft>
              <a:buClr>
                <a:srgbClr val="E84610"/>
              </a:buClr>
              <a:buSzPct val="100000"/>
              <a:buFont typeface="Wingdings" panose="05000000000000000000" pitchFamily="2" charset="2"/>
              <a:buNone/>
              <a:defRPr sz="2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  <a:lvl2pPr marL="237600" indent="-237600">
              <a:spcBef>
                <a:spcPts val="0"/>
              </a:spcBef>
              <a:spcAft>
                <a:spcPts val="6600"/>
              </a:spcAft>
              <a:buClr>
                <a:srgbClr val="E84610"/>
              </a:buClr>
              <a:buFont typeface="Arial"/>
              <a:buChar char="•"/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2pPr>
            <a:lvl3pPr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3pPr>
            <a:lvl4pPr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4pPr>
            <a:lvl5pPr>
              <a:defRPr sz="1800" b="0" i="0">
                <a:solidFill>
                  <a:srgbClr val="003259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nl-NL" dirty="0"/>
              <a:t>Klikken om tekst aan te passen</a:t>
            </a:r>
          </a:p>
        </p:txBody>
      </p:sp>
    </p:spTree>
    <p:extLst>
      <p:ext uri="{BB962C8B-B14F-4D97-AF65-F5344CB8AC3E}">
        <p14:creationId xmlns:p14="http://schemas.microsoft.com/office/powerpoint/2010/main" val="13987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491" y="686766"/>
            <a:ext cx="11202312" cy="78068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176597" y="6468915"/>
            <a:ext cx="2242168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fld id="{1CF29443-130C-B848-83B4-AD51204A8A65}" type="datetimeFigureOut">
              <a:rPr lang="nl-NL" smtClean="0"/>
              <a:pPr/>
              <a:t>8-2-2022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03547" y="6466089"/>
            <a:ext cx="5138725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553819" y="6460928"/>
            <a:ext cx="622779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fld id="{0E0A47EC-9C8C-E74E-AA78-13AF39BA0BF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0CA5A93-A7AF-45E0-A83D-105880023C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3491" y="1634444"/>
            <a:ext cx="11202121" cy="425835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84610"/>
              </a:buClr>
              <a:buFont typeface="Wingdings" panose="05000000000000000000" pitchFamily="2" charset="2"/>
              <a:buNone/>
              <a:defRPr sz="1800">
                <a:solidFill>
                  <a:srgbClr val="00325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nl-NL" dirty="0"/>
              <a:t>Plaats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22168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491" y="686766"/>
            <a:ext cx="11202312" cy="78068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4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176597" y="6468915"/>
            <a:ext cx="2242168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fld id="{1CF29443-130C-B848-83B4-AD51204A8A65}" type="datetimeFigureOut">
              <a:rPr lang="nl-NL" smtClean="0"/>
              <a:pPr/>
              <a:t>8-2-2022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03547" y="6466089"/>
            <a:ext cx="5138725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553819" y="6460928"/>
            <a:ext cx="622779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fld id="{0E0A47EC-9C8C-E74E-AA78-13AF39BA0BF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0CA5A93-A7AF-45E0-A83D-105880023C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3492" y="1634444"/>
            <a:ext cx="5138726" cy="416205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84610"/>
              </a:buClr>
              <a:buFont typeface="Wingdings" panose="05000000000000000000" pitchFamily="2" charset="2"/>
              <a:buNone/>
              <a:defRPr sz="1800">
                <a:solidFill>
                  <a:srgbClr val="00325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nl-NL" dirty="0"/>
              <a:t>Plaats een afbeelding</a:t>
            </a:r>
          </a:p>
        </p:txBody>
      </p:sp>
      <p:sp>
        <p:nvSpPr>
          <p:cNvPr id="7" name="Tijdelijke aanduiding voor afbeelding 7">
            <a:extLst>
              <a:ext uri="{FF2B5EF4-FFF2-40B4-BE49-F238E27FC236}">
                <a16:creationId xmlns:a16="http://schemas.microsoft.com/office/drawing/2014/main" id="{91961539-EA4E-40E8-9175-8232FF2C33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69782" y="1634444"/>
            <a:ext cx="5138726" cy="416205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84610"/>
              </a:buClr>
              <a:buFont typeface="Wingdings" panose="05000000000000000000" pitchFamily="2" charset="2"/>
              <a:buNone/>
              <a:defRPr sz="1800">
                <a:solidFill>
                  <a:srgbClr val="00325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nl-NL" dirty="0"/>
              <a:t>Plaats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59039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i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3820" y="4619678"/>
            <a:ext cx="11342632" cy="7144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r>
              <a:rPr lang="nl-NL" dirty="0"/>
              <a:t>Klikken om titel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53820" y="5463845"/>
            <a:ext cx="11342633" cy="7144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0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170014" y="6474741"/>
            <a:ext cx="22381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fld id="{1CF29443-130C-B848-83B4-AD51204A8A65}" type="datetimeFigureOut">
              <a:rPr lang="nl-NL" smtClean="0"/>
              <a:pPr/>
              <a:t>8-2-2022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814198" y="6475450"/>
            <a:ext cx="5138725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003259"/>
                </a:solidFill>
                <a:latin typeface="Gill Sans MT"/>
                <a:cs typeface="Gill Sans M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3819" y="6460928"/>
            <a:ext cx="605544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rgbClr val="003259">
                    <a:alpha val="40000"/>
                  </a:srgbClr>
                </a:solidFill>
                <a:latin typeface="Gill Sans MT"/>
                <a:cs typeface="Gill Sans MT"/>
              </a:defRPr>
            </a:lvl1pPr>
          </a:lstStyle>
          <a:p>
            <a:fld id="{0E0A47EC-9C8C-E74E-AA78-13AF39BA0BF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083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51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1" r:id="rId5"/>
    <p:sldLayoutId id="2147483655" r:id="rId6"/>
    <p:sldLayoutId id="214748365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jinvught.nl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jinvught.nl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C46-6A2B-430E-9098-090F3AAEE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27" y="697589"/>
            <a:ext cx="11342632" cy="2205545"/>
          </a:xfrm>
        </p:spPr>
        <p:txBody>
          <a:bodyPr/>
          <a:lstStyle/>
          <a:p>
            <a:pPr algn="ctr"/>
            <a:r>
              <a:rPr lang="nl-NL" dirty="0"/>
              <a:t>Uitbreiding </a:t>
            </a:r>
            <a:r>
              <a:rPr lang="nl-NL" dirty="0" err="1"/>
              <a:t>kindcentrum</a:t>
            </a:r>
            <a:r>
              <a:rPr lang="nl-NL" dirty="0"/>
              <a:t> Het Kwartier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A20B57-D4FB-4313-9660-97ABFC819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70" y="2414649"/>
            <a:ext cx="3853598" cy="331168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B91934-7239-4E15-A2DE-8CC5D7FD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754" y="2557020"/>
            <a:ext cx="4474995" cy="298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7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263D8-14D1-4E5C-AF1F-EB623FE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 voor afwegingen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B81F1A-8872-4AA5-930B-3847F7400F8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/>
              <a:t>Onderwijskundig (inhoudelijk en fysiek)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/>
              <a:t>Parkeren 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/>
              <a:t>Verkeersveiligheid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Gebouwelijke</a:t>
            </a:r>
            <a:r>
              <a:rPr lang="nl-NL" dirty="0"/>
              <a:t> opzet/beheersbaarheid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/>
              <a:t>Beheer/onderhoud/eigendom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/>
              <a:t>Groen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/>
              <a:t>Bestemmingsplan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/>
              <a:t>Duurzaamheid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/>
              <a:t>Veiligheid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Financiën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595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F3B2D-E5D2-4FE4-BADF-96F8BD72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Directeuren - Bestuur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732BE8-2A2C-4D43-B051-252846A531A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l-NL" b="1" u="sng" dirty="0" err="1"/>
              <a:t>Molenven</a:t>
            </a:r>
            <a:endParaRPr lang="nl-NL" b="1" u="sng" dirty="0"/>
          </a:p>
          <a:p>
            <a:r>
              <a:rPr lang="nl-NL" dirty="0"/>
              <a:t>Ton Reijnen			</a:t>
            </a:r>
            <a:r>
              <a:rPr lang="nl-NL" dirty="0">
                <a:sym typeface="Wingdings" panose="05000000000000000000" pitchFamily="2" charset="2"/>
              </a:rPr>
              <a:t> Stichting Talentis</a:t>
            </a:r>
            <a:endParaRPr lang="nl-NL" dirty="0"/>
          </a:p>
          <a:p>
            <a:r>
              <a:rPr lang="nl-NL" dirty="0"/>
              <a:t>Angela Snoeren 		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Molenven</a:t>
            </a:r>
            <a:endParaRPr lang="nl-NL" dirty="0"/>
          </a:p>
          <a:p>
            <a:r>
              <a:rPr lang="nl-NL" b="1" u="sng" dirty="0"/>
              <a:t>Koningslinde</a:t>
            </a:r>
          </a:p>
          <a:p>
            <a:r>
              <a:rPr lang="nl-NL" dirty="0"/>
              <a:t>Robert-Jan </a:t>
            </a:r>
            <a:r>
              <a:rPr lang="nl-NL" dirty="0" err="1"/>
              <a:t>Koevoets</a:t>
            </a:r>
            <a:r>
              <a:rPr lang="nl-NL" dirty="0"/>
              <a:t>	</a:t>
            </a:r>
            <a:r>
              <a:rPr lang="nl-NL" dirty="0">
                <a:sym typeface="Wingdings" panose="05000000000000000000" pitchFamily="2" charset="2"/>
              </a:rPr>
              <a:t> Stichting </a:t>
            </a:r>
            <a:r>
              <a:rPr lang="nl-NL" dirty="0" err="1">
                <a:sym typeface="Wingdings" panose="05000000000000000000" pitchFamily="2" charset="2"/>
              </a:rPr>
              <a:t>Stroomm</a:t>
            </a:r>
            <a:endParaRPr lang="nl-NL" dirty="0"/>
          </a:p>
          <a:p>
            <a:r>
              <a:rPr lang="nl-NL" dirty="0" err="1"/>
              <a:t>Miron</a:t>
            </a:r>
            <a:r>
              <a:rPr lang="nl-NL" dirty="0"/>
              <a:t> Hageman		</a:t>
            </a:r>
            <a:r>
              <a:rPr lang="nl-NL" dirty="0">
                <a:sym typeface="Wingdings" panose="05000000000000000000" pitchFamily="2" charset="2"/>
              </a:rPr>
              <a:t> Koningslinde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404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40DA4-07AC-4559-8F86-2ECCBCB8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D89129-4430-47AD-8CA3-C3AD299F8DE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nl-NL" dirty="0"/>
              <a:t>7 febr. 			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	Hier zijn we nu</a:t>
            </a:r>
          </a:p>
          <a:p>
            <a:pPr>
              <a:spcAft>
                <a:spcPts val="0"/>
              </a:spcAft>
            </a:pPr>
            <a:r>
              <a:rPr lang="nl-NL" dirty="0"/>
              <a:t>Tot 21 februari 	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	Verzamelen de reacties van alle betrokkenen op </a:t>
            </a:r>
            <a:r>
              <a:rPr lang="nl-NL" dirty="0">
                <a:hlinkClick r:id="rId2"/>
              </a:rPr>
              <a:t>www.wijinvught.nl</a:t>
            </a:r>
            <a:endParaRPr lang="nl-NL" dirty="0"/>
          </a:p>
          <a:p>
            <a:pPr>
              <a:spcAft>
                <a:spcPts val="0"/>
              </a:spcAft>
            </a:pPr>
            <a:r>
              <a:rPr lang="nl-NL" dirty="0"/>
              <a:t>					Daar maken we een verslag van. Dit verslag gaat eerst naar het College van</a:t>
            </a:r>
          </a:p>
          <a:p>
            <a:pPr>
              <a:spcAft>
                <a:spcPts val="0"/>
              </a:spcAft>
            </a:pPr>
            <a:r>
              <a:rPr lang="nl-NL" dirty="0"/>
              <a:t>					Burgemeester en Wethouders</a:t>
            </a:r>
          </a:p>
          <a:p>
            <a:pPr>
              <a:spcAft>
                <a:spcPts val="0"/>
              </a:spcAft>
            </a:pPr>
            <a:r>
              <a:rPr lang="nl-NL" dirty="0"/>
              <a:t>15 maart 		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	Besluit het college welk voorstel ze doen aan de gemeenteraad. De raad 								neemt het definitieve besluit </a:t>
            </a:r>
          </a:p>
          <a:p>
            <a:pPr>
              <a:spcAft>
                <a:spcPts val="0"/>
              </a:spcAft>
            </a:pPr>
            <a:r>
              <a:rPr lang="nl-NL" dirty="0"/>
              <a:t>31 maart 		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	Commissievergadering waarin het voorstel wordt besproken. U kunt hier inspreken</a:t>
            </a:r>
          </a:p>
          <a:p>
            <a:pPr>
              <a:spcAft>
                <a:spcPts val="0"/>
              </a:spcAft>
            </a:pPr>
            <a:r>
              <a:rPr lang="nl-NL" dirty="0"/>
              <a:t>7 april 			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	Neemt de gemeenteraad een besluit over welke oplossing we verder uitwerken</a:t>
            </a:r>
          </a:p>
          <a:p>
            <a:pPr>
              <a:spcAft>
                <a:spcPts val="0"/>
              </a:spcAft>
            </a:pPr>
            <a:endParaRPr lang="nl-NL" dirty="0"/>
          </a:p>
          <a:p>
            <a:pPr>
              <a:spcAft>
                <a:spcPts val="0"/>
              </a:spcAft>
            </a:pPr>
            <a:r>
              <a:rPr lang="nl-NL" dirty="0"/>
              <a:t>In het laatste kwartaal van 2022 neemt de raad op basis van een uitgewerkte oplossingsvariant een besluit hoeveel budget ze beschikbaar stelt voor de realisatie van het plan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D5892-9A28-40E3-93E6-C7ED2BCF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www.wijinvught.nl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007D5F-0C12-4DB0-BE54-05D86EF3DE2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Ga naar de website </a:t>
            </a:r>
            <a:r>
              <a:rPr lang="nl-NL" dirty="0">
                <a:hlinkClick r:id="rId2"/>
              </a:rPr>
              <a:t>www.wijinvught.nl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Welke oplossing heeft uw voorkeur? Geef dit met eventuele toelichting aan op de website</a:t>
            </a:r>
          </a:p>
          <a:p>
            <a:pPr marL="342900" indent="-342900">
              <a:buFontTx/>
              <a:buChar char="-"/>
            </a:pPr>
            <a:r>
              <a:rPr lang="nl-NL" dirty="0"/>
              <a:t>De presentatie staat morgen ook op </a:t>
            </a:r>
            <a:r>
              <a:rPr lang="nl-NL" dirty="0">
                <a:hlinkClick r:id="rId2"/>
              </a:rPr>
              <a:t>www.wijinvught.nl</a:t>
            </a:r>
            <a:r>
              <a:rPr lang="nl-NL" dirty="0"/>
              <a:t> en op </a:t>
            </a:r>
            <a:r>
              <a:rPr lang="nl-NL" dirty="0" err="1"/>
              <a:t>youtube</a:t>
            </a:r>
            <a:r>
              <a:rPr lang="nl-NL" dirty="0"/>
              <a:t> kunt u deze avond nog terugkijken</a:t>
            </a:r>
          </a:p>
          <a:p>
            <a:pPr marL="342900" indent="-342900">
              <a:buFontTx/>
              <a:buChar char="-"/>
            </a:pPr>
            <a:r>
              <a:rPr lang="nl-NL" dirty="0"/>
              <a:t>Hebt u nog vragen?  Deze kunt u ook stellen via hetkwartier@vught.nl</a:t>
            </a:r>
          </a:p>
        </p:txBody>
      </p:sp>
    </p:spTree>
    <p:extLst>
      <p:ext uri="{BB962C8B-B14F-4D97-AF65-F5344CB8AC3E}">
        <p14:creationId xmlns:p14="http://schemas.microsoft.com/office/powerpoint/2010/main" val="153905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B56E4-41EB-4250-A854-EEB829C43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err="1"/>
              <a:t>Dankuwel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B0E716-6B28-490E-89F9-5E239E0C3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/>
              <a:t>Nog een fijne avond</a:t>
            </a:r>
          </a:p>
        </p:txBody>
      </p:sp>
    </p:spTree>
    <p:extLst>
      <p:ext uri="{BB962C8B-B14F-4D97-AF65-F5344CB8AC3E}">
        <p14:creationId xmlns:p14="http://schemas.microsoft.com/office/powerpoint/2010/main" val="135188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540766B-5622-45DB-BFF4-B246EF61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59" y="560311"/>
            <a:ext cx="11032845" cy="63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1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7EE34-DC32-4E4C-AA13-518CEBCF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cijfers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19E2FD-44F3-416F-97B6-B508D82C363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3491" y="1634444"/>
            <a:ext cx="11202312" cy="4258356"/>
          </a:xfrm>
        </p:spPr>
        <p:txBody>
          <a:bodyPr/>
          <a:lstStyle/>
          <a:p>
            <a:r>
              <a:rPr lang="nl-NL" dirty="0"/>
              <a:t>Aantal leerlingen waarvoor we gaan bouwen</a:t>
            </a:r>
          </a:p>
          <a:p>
            <a:r>
              <a:rPr lang="nl-NL" dirty="0"/>
              <a:t>Norm volgen voor m2 per leerling</a:t>
            </a:r>
          </a:p>
          <a:p>
            <a:r>
              <a:rPr lang="nl-NL" dirty="0"/>
              <a:t>Verwachte groei aantal leerlingen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DA484A8-4487-4F17-827A-016C24AE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927" y="860155"/>
            <a:ext cx="4625876" cy="47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3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B79741-BB5C-4E93-A2F3-0A159A9F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zijn we gekomen tot drie oplossingsrichtingen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F9120D-4B5A-4243-AC56-FA6C95DCFCF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Hoeveel m2 moeten we bijbouwen</a:t>
            </a:r>
          </a:p>
          <a:p>
            <a:r>
              <a:rPr lang="nl-NL" sz="2000" dirty="0"/>
              <a:t>Waar is die ruimte beschikbaar</a:t>
            </a:r>
          </a:p>
          <a:p>
            <a:r>
              <a:rPr lang="nl-NL" sz="2000" dirty="0"/>
              <a:t>Een locatie dichtbij de gymvoorzieningen</a:t>
            </a:r>
          </a:p>
          <a:p>
            <a:r>
              <a:rPr lang="nl-NL" sz="2000" dirty="0"/>
              <a:t>Andere onderwerpen waar we naar gekeken hebben o.a.:</a:t>
            </a:r>
          </a:p>
          <a:p>
            <a:pPr lvl="2"/>
            <a:r>
              <a:rPr lang="nl-NL" sz="1400" dirty="0"/>
              <a:t>Verkeersveiligheid en parkeren</a:t>
            </a:r>
          </a:p>
          <a:p>
            <a:pPr lvl="2"/>
            <a:r>
              <a:rPr lang="nl-NL" sz="1400" dirty="0"/>
              <a:t>Effect op natuur</a:t>
            </a:r>
          </a:p>
          <a:p>
            <a:pPr lvl="2"/>
            <a:r>
              <a:rPr lang="nl-NL" sz="1400" dirty="0"/>
              <a:t>Onderwijskundig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960A4D8-DA36-463E-BD39-CE2886B7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275" y="2766447"/>
            <a:ext cx="4360002" cy="28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495309C-2C7E-487B-8807-7C64941E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1" y="697847"/>
            <a:ext cx="11202312" cy="780685"/>
          </a:xfrm>
        </p:spPr>
        <p:txBody>
          <a:bodyPr>
            <a:normAutofit/>
          </a:bodyPr>
          <a:lstStyle/>
          <a:p>
            <a:r>
              <a:rPr lang="nl-NL" dirty="0"/>
              <a:t>Drie oplossingsrichtingen; Oplossing 1A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7EC-9C8C-E74E-AA78-13AF39BA0BFF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92A3E50-1B6D-4AA7-8372-D1FC61E617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3491" y="1572904"/>
            <a:ext cx="11202312" cy="462968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nl-NL" dirty="0"/>
              <a:t>Uitbreiding bij de bestaande locatie door nieuwbouw voor </a:t>
            </a:r>
            <a:r>
              <a:rPr lang="nl-NL" u="sng" dirty="0"/>
              <a:t>een deel </a:t>
            </a:r>
            <a:r>
              <a:rPr lang="nl-NL" dirty="0"/>
              <a:t>van De Koningslinde</a:t>
            </a:r>
          </a:p>
          <a:p>
            <a:pPr>
              <a:spcAft>
                <a:spcPts val="0"/>
              </a:spcAft>
            </a:pPr>
            <a:endParaRPr lang="nl-NL" dirty="0"/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nl-NL" dirty="0"/>
              <a:t>1A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naast de huidige sportzaal                of                 achter het Klokgebouw 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nl-NL" dirty="0"/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nl-NL" dirty="0"/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nl-NL" dirty="0"/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nl-NL" dirty="0"/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nl-NL" dirty="0"/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nl-NL" dirty="0"/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nl-NL" dirty="0"/>
          </a:p>
          <a:p>
            <a:pPr>
              <a:spcAft>
                <a:spcPts val="0"/>
              </a:spcAft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486FD7-EB67-4612-BA74-030E4BF4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2607683"/>
            <a:ext cx="4782409" cy="24294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F849C03-C961-4F9C-B216-6C9FEED4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62" y="2546142"/>
            <a:ext cx="4875462" cy="24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4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59DF0-76BE-4C1D-82B1-1A08AD8D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oplossingsrichtingen; Oplossing 1B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402100-7A49-45E5-9C58-DA769D9646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3491" y="1425218"/>
            <a:ext cx="11202312" cy="4258356"/>
          </a:xfrm>
        </p:spPr>
        <p:txBody>
          <a:bodyPr/>
          <a:lstStyle/>
          <a:p>
            <a:r>
              <a:rPr lang="nl-NL" dirty="0"/>
              <a:t>Uitbreiding bij de bestaande locatie door nieuwbouw voor </a:t>
            </a:r>
            <a:r>
              <a:rPr lang="nl-NL" u="sng" dirty="0"/>
              <a:t>een deel </a:t>
            </a:r>
            <a:r>
              <a:rPr lang="nl-NL" dirty="0"/>
              <a:t>van De Koningslinde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1B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het parkeerterrein voor de huidige school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86AF49-5029-40EA-A6C0-D3FF2E23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29" y="2573461"/>
            <a:ext cx="6003010" cy="31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7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C3072-6C36-47DE-ACE3-2C152A8E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oplossingsrichtingen; Oplossing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CEDBB-6C7D-46A3-A4AB-D23E9DE06EF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nl-NL" dirty="0"/>
              <a:t>Uitbreiding bij de bestaande locatie door nieuwbouw voor school Het </a:t>
            </a:r>
            <a:r>
              <a:rPr lang="nl-NL" dirty="0" err="1"/>
              <a:t>Molenven</a:t>
            </a:r>
            <a:endParaRPr lang="nl-NL" dirty="0"/>
          </a:p>
          <a:p>
            <a:pPr>
              <a:spcAft>
                <a:spcPts val="0"/>
              </a:spcAft>
            </a:pPr>
            <a:endParaRPr lang="nl-NL" dirty="0"/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nl-NL" dirty="0"/>
              <a:t>2A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naast de huidige sportzaal                of                  achter het Klokgebouw </a:t>
            </a:r>
          </a:p>
          <a:p>
            <a:pPr>
              <a:spcAft>
                <a:spcPts val="0"/>
              </a:spcAft>
            </a:pP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B22960-4FB0-4B7E-8F51-657CEABC7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2607683"/>
            <a:ext cx="4782409" cy="24294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419F3BB-28D8-4D32-B776-F9343CB8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62" y="2546142"/>
            <a:ext cx="4875462" cy="24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4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59DF0-76BE-4C1D-82B1-1A08AD8D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oplossingsrichtingen; Oplossing 2B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402100-7A49-45E5-9C58-DA769D9646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3491" y="1425218"/>
            <a:ext cx="11202312" cy="4258356"/>
          </a:xfrm>
        </p:spPr>
        <p:txBody>
          <a:bodyPr/>
          <a:lstStyle/>
          <a:p>
            <a:r>
              <a:rPr lang="nl-NL" dirty="0"/>
              <a:t>Uitbreiding bij de bestaande locatie door nieuwbouw voor </a:t>
            </a:r>
            <a:r>
              <a:rPr lang="nl-NL" u="sng" dirty="0" err="1"/>
              <a:t>Molenven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2B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het parkeerterrein voor de huidige school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86AF49-5029-40EA-A6C0-D3FF2E23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29" y="2573461"/>
            <a:ext cx="6003010" cy="31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5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16D6C-C0B9-41FE-9A08-E24423C9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oplossingsrichtingen; Oplossing 3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6330D8-B055-48AC-AB45-7504314CF0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3491" y="1299822"/>
            <a:ext cx="11202312" cy="42583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nl-NL" dirty="0"/>
              <a:t>Uitbreiding door nieuwbouw voor school Het </a:t>
            </a:r>
            <a:r>
              <a:rPr lang="nl-NL" dirty="0" err="1"/>
              <a:t>Molenven</a:t>
            </a:r>
            <a:endParaRPr lang="nl-NL" dirty="0"/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nl-NL" dirty="0"/>
              <a:t>Locatie hoek </a:t>
            </a:r>
            <a:r>
              <a:rPr lang="nl-NL" dirty="0" err="1"/>
              <a:t>Loonsebaan</a:t>
            </a:r>
            <a:r>
              <a:rPr lang="nl-NL" dirty="0"/>
              <a:t>/John F Kennedylaan</a:t>
            </a:r>
          </a:p>
          <a:p>
            <a:pPr>
              <a:spcAft>
                <a:spcPts val="0"/>
              </a:spcAft>
            </a:pPr>
            <a:endParaRPr lang="nl-NL" dirty="0"/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97FE95-8CBC-4C68-B834-AC6EBF625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64" y="2052530"/>
            <a:ext cx="4646661" cy="3840270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49D87C74-DFC8-405D-9DA1-E7D955E43EB8}"/>
              </a:ext>
            </a:extLst>
          </p:cNvPr>
          <p:cNvSpPr/>
          <p:nvPr/>
        </p:nvSpPr>
        <p:spPr>
          <a:xfrm>
            <a:off x="3184901" y="3311520"/>
            <a:ext cx="519194" cy="9892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A935F7-8FE8-4F0A-A1C4-7123D1226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688" y="719428"/>
            <a:ext cx="3224448" cy="5184183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8F0440FA-2E85-4B0C-8806-E7B60DBE6C4D}"/>
              </a:ext>
            </a:extLst>
          </p:cNvPr>
          <p:cNvSpPr/>
          <p:nvPr/>
        </p:nvSpPr>
        <p:spPr>
          <a:xfrm>
            <a:off x="7997126" y="1467981"/>
            <a:ext cx="224725" cy="247973"/>
          </a:xfrm>
          <a:prstGeom prst="ellipse">
            <a:avLst/>
          </a:prstGeom>
          <a:solidFill>
            <a:srgbClr val="E846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4B970D6-3EF9-4833-ABF8-6025DC13ACAD}"/>
              </a:ext>
            </a:extLst>
          </p:cNvPr>
          <p:cNvSpPr/>
          <p:nvPr/>
        </p:nvSpPr>
        <p:spPr>
          <a:xfrm>
            <a:off x="10221133" y="5153717"/>
            <a:ext cx="224725" cy="247973"/>
          </a:xfrm>
          <a:prstGeom prst="ellipse">
            <a:avLst/>
          </a:prstGeom>
          <a:solidFill>
            <a:srgbClr val="E846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844404"/>
      </p:ext>
    </p:extLst>
  </p:cSld>
  <p:clrMapOvr>
    <a:masterClrMapping/>
  </p:clrMapOvr>
</p:sld>
</file>

<file path=ppt/theme/theme1.xml><?xml version="1.0" encoding="utf-8"?>
<a:theme xmlns:a="http://schemas.openxmlformats.org/drawingml/2006/main" name="Gemeente Vu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728</TotalTime>
  <Words>464</Words>
  <Application>Microsoft Office PowerPoint</Application>
  <PresentationFormat>Breedbeeld</PresentationFormat>
  <Paragraphs>77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Wingdings</vt:lpstr>
      <vt:lpstr>Gemeente Vught</vt:lpstr>
      <vt:lpstr>Uitbreiding kindcentrum Het Kwartier</vt:lpstr>
      <vt:lpstr>PowerPoint-presentatie</vt:lpstr>
      <vt:lpstr>De cijfers</vt:lpstr>
      <vt:lpstr>Hoe zijn we gekomen tot drie oplossingsrichtingen</vt:lpstr>
      <vt:lpstr>Drie oplossingsrichtingen; Oplossing 1A</vt:lpstr>
      <vt:lpstr>Drie oplossingsrichtingen; Oplossing 1B</vt:lpstr>
      <vt:lpstr>Drie oplossingsrichtingen; Oplossing 2</vt:lpstr>
      <vt:lpstr>Drie oplossingsrichtingen; Oplossing 2B</vt:lpstr>
      <vt:lpstr>Drie oplossingsrichtingen; Oplossing 3</vt:lpstr>
      <vt:lpstr>Onderwerpen voor afwegingen</vt:lpstr>
      <vt:lpstr>Directeuren - Bestuur</vt:lpstr>
      <vt:lpstr>Planning </vt:lpstr>
      <vt:lpstr>www.wijinvught.nl</vt:lpstr>
      <vt:lpstr>Dankuwel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Fritschy, Janine</dc:creator>
  <cp:lastModifiedBy>Fritschy, Janine</cp:lastModifiedBy>
  <cp:revision>70</cp:revision>
  <dcterms:created xsi:type="dcterms:W3CDTF">2021-06-08T10:15:32Z</dcterms:created>
  <dcterms:modified xsi:type="dcterms:W3CDTF">2022-02-08T14:13:33Z</dcterms:modified>
</cp:coreProperties>
</file>