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470" y="6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B3A3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‹nr.›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B3A3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‹nr.›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B3A3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‹nr.›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B3A3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‹nr.›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3B3A3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‹nr.›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6285" y="427736"/>
            <a:ext cx="1361313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1900" y="9976599"/>
            <a:ext cx="29210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3B3A3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‹nr.›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://www.cb5.nl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cb5.nl" TargetMode="External"/><Relationship Id="rId5" Type="http://schemas.openxmlformats.org/officeDocument/2006/relationships/image" Target="../media/image4.png"/><Relationship Id="rId4" Type="http://schemas.openxmlformats.org/officeDocument/2006/relationships/hyperlink" Target="mailto:gemeente@vught.n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29.jp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3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80.jpg"/><Relationship Id="rId4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7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5.nl/" TargetMode="External"/><Relationship Id="rId2" Type="http://schemas.openxmlformats.org/officeDocument/2006/relationships/hyperlink" Target="mailto:info@cb5.nl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7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09999" y="3095998"/>
            <a:ext cx="4500000" cy="4500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36187" y="8064627"/>
            <a:ext cx="5893435" cy="685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0" algn="ctr">
              <a:lnSpc>
                <a:spcPct val="100000"/>
              </a:lnSpc>
              <a:spcBef>
                <a:spcPts val="100"/>
              </a:spcBef>
              <a:tabLst>
                <a:tab pos="897255" algn="l"/>
                <a:tab pos="1889760" algn="l"/>
                <a:tab pos="4213225" algn="l"/>
              </a:tabLst>
            </a:pP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440" dirty="0">
                <a:solidFill>
                  <a:srgbClr val="231F20"/>
                </a:solidFill>
                <a:latin typeface="Arial Black"/>
                <a:cs typeface="Arial Black"/>
              </a:rPr>
              <a:t>K</a:t>
            </a:r>
            <a:r>
              <a:rPr sz="2200" spc="-5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231F20"/>
                </a:solidFill>
                <a:latin typeface="Arial Black"/>
                <a:cs typeface="Arial Black"/>
              </a:rPr>
              <a:t>C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H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7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440" dirty="0">
                <a:solidFill>
                  <a:srgbClr val="231F20"/>
                </a:solidFill>
                <a:latin typeface="Arial Black"/>
                <a:cs typeface="Arial Black"/>
              </a:rPr>
              <a:t>K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04" dirty="0">
                <a:solidFill>
                  <a:srgbClr val="231F20"/>
                </a:solidFill>
                <a:latin typeface="Arial Black"/>
                <a:cs typeface="Arial Black"/>
              </a:rPr>
              <a:t>W</a:t>
            </a:r>
            <a:r>
              <a:rPr sz="2200" spc="-6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1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6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U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G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H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7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endParaRPr sz="22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110"/>
              </a:spcBef>
              <a:tabLst>
                <a:tab pos="2640965" algn="l"/>
                <a:tab pos="2817495" algn="l"/>
                <a:tab pos="3423920" algn="l"/>
                <a:tab pos="4717415" algn="l"/>
                <a:tab pos="4879975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A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V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|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9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3 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60043" y="943200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61" y="720000"/>
                </a:moveTo>
                <a:lnTo>
                  <a:pt x="311110" y="716713"/>
                </a:lnTo>
                <a:lnTo>
                  <a:pt x="264257" y="707141"/>
                </a:lnTo>
                <a:lnTo>
                  <a:pt x="219831" y="691710"/>
                </a:lnTo>
                <a:lnTo>
                  <a:pt x="178260" y="670851"/>
                </a:lnTo>
                <a:lnTo>
                  <a:pt x="139973" y="644992"/>
                </a:lnTo>
                <a:lnTo>
                  <a:pt x="105399" y="614561"/>
                </a:lnTo>
                <a:lnTo>
                  <a:pt x="74967" y="579989"/>
                </a:lnTo>
                <a:lnTo>
                  <a:pt x="49107" y="541703"/>
                </a:lnTo>
                <a:lnTo>
                  <a:pt x="28247" y="500132"/>
                </a:lnTo>
                <a:lnTo>
                  <a:pt x="12815" y="455705"/>
                </a:lnTo>
                <a:lnTo>
                  <a:pt x="3242" y="408851"/>
                </a:lnTo>
                <a:lnTo>
                  <a:pt x="119" y="362433"/>
                </a:lnTo>
                <a:lnTo>
                  <a:pt x="0" y="359347"/>
                </a:lnTo>
                <a:lnTo>
                  <a:pt x="3242" y="311148"/>
                </a:lnTo>
                <a:lnTo>
                  <a:pt x="12815" y="264294"/>
                </a:lnTo>
                <a:lnTo>
                  <a:pt x="28247" y="219867"/>
                </a:lnTo>
                <a:lnTo>
                  <a:pt x="49107" y="178297"/>
                </a:lnTo>
                <a:lnTo>
                  <a:pt x="74967" y="140010"/>
                </a:lnTo>
                <a:lnTo>
                  <a:pt x="105399" y="105438"/>
                </a:lnTo>
                <a:lnTo>
                  <a:pt x="139973" y="75007"/>
                </a:lnTo>
                <a:lnTo>
                  <a:pt x="178260" y="49148"/>
                </a:lnTo>
                <a:lnTo>
                  <a:pt x="219831" y="28289"/>
                </a:lnTo>
                <a:lnTo>
                  <a:pt x="264257" y="12858"/>
                </a:lnTo>
                <a:lnTo>
                  <a:pt x="311110" y="3286"/>
                </a:lnTo>
                <a:lnTo>
                  <a:pt x="359961" y="0"/>
                </a:lnTo>
                <a:lnTo>
                  <a:pt x="408809" y="3286"/>
                </a:lnTo>
                <a:lnTo>
                  <a:pt x="455660" y="12858"/>
                </a:lnTo>
                <a:lnTo>
                  <a:pt x="500085" y="28289"/>
                </a:lnTo>
                <a:lnTo>
                  <a:pt x="541654" y="49148"/>
                </a:lnTo>
                <a:lnTo>
                  <a:pt x="579940" y="75007"/>
                </a:lnTo>
                <a:lnTo>
                  <a:pt x="614513" y="105438"/>
                </a:lnTo>
                <a:lnTo>
                  <a:pt x="644944" y="140010"/>
                </a:lnTo>
                <a:lnTo>
                  <a:pt x="670804" y="178297"/>
                </a:lnTo>
                <a:lnTo>
                  <a:pt x="691665" y="219867"/>
                </a:lnTo>
                <a:lnTo>
                  <a:pt x="699695" y="242987"/>
                </a:lnTo>
                <a:lnTo>
                  <a:pt x="198133" y="242987"/>
                </a:lnTo>
                <a:lnTo>
                  <a:pt x="159246" y="252206"/>
                </a:lnTo>
                <a:lnTo>
                  <a:pt x="132512" y="276616"/>
                </a:lnTo>
                <a:lnTo>
                  <a:pt x="117087" y="311348"/>
                </a:lnTo>
                <a:lnTo>
                  <a:pt x="112133" y="351531"/>
                </a:lnTo>
                <a:lnTo>
                  <a:pt x="116758" y="396854"/>
                </a:lnTo>
                <a:lnTo>
                  <a:pt x="131503" y="432585"/>
                </a:lnTo>
                <a:lnTo>
                  <a:pt x="157677" y="456012"/>
                </a:lnTo>
                <a:lnTo>
                  <a:pt x="196587" y="464424"/>
                </a:lnTo>
                <a:lnTo>
                  <a:pt x="704067" y="464424"/>
                </a:lnTo>
                <a:lnTo>
                  <a:pt x="691665" y="500132"/>
                </a:lnTo>
                <a:lnTo>
                  <a:pt x="670804" y="541703"/>
                </a:lnTo>
                <a:lnTo>
                  <a:pt x="644944" y="579989"/>
                </a:lnTo>
                <a:lnTo>
                  <a:pt x="614513" y="614561"/>
                </a:lnTo>
                <a:lnTo>
                  <a:pt x="579940" y="644992"/>
                </a:lnTo>
                <a:lnTo>
                  <a:pt x="541654" y="670851"/>
                </a:lnTo>
                <a:lnTo>
                  <a:pt x="500085" y="691710"/>
                </a:lnTo>
                <a:lnTo>
                  <a:pt x="455660" y="707141"/>
                </a:lnTo>
                <a:lnTo>
                  <a:pt x="408809" y="716713"/>
                </a:lnTo>
                <a:lnTo>
                  <a:pt x="359961" y="720000"/>
                </a:lnTo>
                <a:close/>
              </a:path>
              <a:path w="720090" h="720090">
                <a:moveTo>
                  <a:pt x="311680" y="307675"/>
                </a:moveTo>
                <a:lnTo>
                  <a:pt x="272384" y="307675"/>
                </a:lnTo>
                <a:lnTo>
                  <a:pt x="265178" y="281824"/>
                </a:lnTo>
                <a:lnTo>
                  <a:pt x="250692" y="261337"/>
                </a:lnTo>
                <a:lnTo>
                  <a:pt x="228489" y="247846"/>
                </a:lnTo>
                <a:lnTo>
                  <a:pt x="198133" y="242987"/>
                </a:lnTo>
                <a:lnTo>
                  <a:pt x="699695" y="242987"/>
                </a:lnTo>
                <a:lnTo>
                  <a:pt x="700508" y="245328"/>
                </a:lnTo>
                <a:lnTo>
                  <a:pt x="504965" y="245328"/>
                </a:lnTo>
                <a:lnTo>
                  <a:pt x="504833" y="246101"/>
                </a:lnTo>
                <a:lnTo>
                  <a:pt x="311680" y="246101"/>
                </a:lnTo>
                <a:lnTo>
                  <a:pt x="311680" y="307675"/>
                </a:lnTo>
                <a:close/>
              </a:path>
              <a:path w="720090" h="720090">
                <a:moveTo>
                  <a:pt x="511125" y="307096"/>
                </a:moveTo>
                <a:lnTo>
                  <a:pt x="518701" y="263357"/>
                </a:lnTo>
                <a:lnTo>
                  <a:pt x="573784" y="263357"/>
                </a:lnTo>
                <a:lnTo>
                  <a:pt x="576826" y="262479"/>
                </a:lnTo>
                <a:lnTo>
                  <a:pt x="580500" y="258943"/>
                </a:lnTo>
                <a:lnTo>
                  <a:pt x="581419" y="256708"/>
                </a:lnTo>
                <a:lnTo>
                  <a:pt x="581419" y="254020"/>
                </a:lnTo>
                <a:lnTo>
                  <a:pt x="581753" y="253705"/>
                </a:lnTo>
                <a:lnTo>
                  <a:pt x="581753" y="245328"/>
                </a:lnTo>
                <a:lnTo>
                  <a:pt x="700508" y="245328"/>
                </a:lnTo>
                <a:lnTo>
                  <a:pt x="707096" y="264294"/>
                </a:lnTo>
                <a:lnTo>
                  <a:pt x="715411" y="304988"/>
                </a:lnTo>
                <a:lnTo>
                  <a:pt x="527767" y="304988"/>
                </a:lnTo>
                <a:lnTo>
                  <a:pt x="519964" y="305689"/>
                </a:lnTo>
                <a:lnTo>
                  <a:pt x="511125" y="307096"/>
                </a:lnTo>
                <a:close/>
              </a:path>
              <a:path w="720090" h="720090">
                <a:moveTo>
                  <a:pt x="705145" y="461320"/>
                </a:moveTo>
                <a:lnTo>
                  <a:pt x="380362" y="461320"/>
                </a:lnTo>
                <a:lnTo>
                  <a:pt x="408740" y="457228"/>
                </a:lnTo>
                <a:lnTo>
                  <a:pt x="431057" y="445146"/>
                </a:lnTo>
                <a:lnTo>
                  <a:pt x="445659" y="425365"/>
                </a:lnTo>
                <a:lnTo>
                  <a:pt x="450773" y="398801"/>
                </a:lnTo>
                <a:lnTo>
                  <a:pt x="450847" y="397912"/>
                </a:lnTo>
                <a:lnTo>
                  <a:pt x="446848" y="375162"/>
                </a:lnTo>
                <a:lnTo>
                  <a:pt x="436858" y="359347"/>
                </a:lnTo>
                <a:lnTo>
                  <a:pt x="424141" y="349418"/>
                </a:lnTo>
                <a:lnTo>
                  <a:pt x="411915" y="344064"/>
                </a:lnTo>
                <a:lnTo>
                  <a:pt x="422688" y="339330"/>
                </a:lnTo>
                <a:lnTo>
                  <a:pt x="433110" y="330691"/>
                </a:lnTo>
                <a:lnTo>
                  <a:pt x="440979" y="317389"/>
                </a:lnTo>
                <a:lnTo>
                  <a:pt x="444091" y="298669"/>
                </a:lnTo>
                <a:lnTo>
                  <a:pt x="439620" y="275759"/>
                </a:lnTo>
                <a:lnTo>
                  <a:pt x="427116" y="259322"/>
                </a:lnTo>
                <a:lnTo>
                  <a:pt x="407942" y="249416"/>
                </a:lnTo>
                <a:lnTo>
                  <a:pt x="383459" y="246101"/>
                </a:lnTo>
                <a:lnTo>
                  <a:pt x="504833" y="246101"/>
                </a:lnTo>
                <a:lnTo>
                  <a:pt x="491851" y="321696"/>
                </a:lnTo>
                <a:lnTo>
                  <a:pt x="504460" y="325328"/>
                </a:lnTo>
                <a:lnTo>
                  <a:pt x="551445" y="325328"/>
                </a:lnTo>
                <a:lnTo>
                  <a:pt x="554611" y="327198"/>
                </a:lnTo>
                <a:lnTo>
                  <a:pt x="566421" y="349326"/>
                </a:lnTo>
                <a:lnTo>
                  <a:pt x="566372" y="360000"/>
                </a:lnTo>
                <a:lnTo>
                  <a:pt x="565536" y="364902"/>
                </a:lnTo>
                <a:lnTo>
                  <a:pt x="562135" y="374249"/>
                </a:lnTo>
                <a:lnTo>
                  <a:pt x="559659" y="378272"/>
                </a:lnTo>
                <a:lnTo>
                  <a:pt x="556849" y="381320"/>
                </a:lnTo>
                <a:lnTo>
                  <a:pt x="492453" y="381320"/>
                </a:lnTo>
                <a:lnTo>
                  <a:pt x="490644" y="382316"/>
                </a:lnTo>
                <a:lnTo>
                  <a:pt x="483154" y="392938"/>
                </a:lnTo>
                <a:lnTo>
                  <a:pt x="486247" y="395692"/>
                </a:lnTo>
                <a:lnTo>
                  <a:pt x="489123" y="397912"/>
                </a:lnTo>
                <a:lnTo>
                  <a:pt x="716330" y="410510"/>
                </a:lnTo>
                <a:lnTo>
                  <a:pt x="708758" y="447569"/>
                </a:lnTo>
                <a:lnTo>
                  <a:pt x="483291" y="447569"/>
                </a:lnTo>
                <a:lnTo>
                  <a:pt x="483291" y="461087"/>
                </a:lnTo>
                <a:lnTo>
                  <a:pt x="705226" y="461087"/>
                </a:lnTo>
                <a:lnTo>
                  <a:pt x="705145" y="461320"/>
                </a:lnTo>
                <a:close/>
              </a:path>
              <a:path w="720090" h="720090">
                <a:moveTo>
                  <a:pt x="197208" y="446390"/>
                </a:moveTo>
                <a:lnTo>
                  <a:pt x="146738" y="416611"/>
                </a:lnTo>
                <a:lnTo>
                  <a:pt x="133313" y="353487"/>
                </a:lnTo>
                <a:lnTo>
                  <a:pt x="133199" y="351531"/>
                </a:lnTo>
                <a:lnTo>
                  <a:pt x="136907" y="317447"/>
                </a:lnTo>
                <a:lnTo>
                  <a:pt x="148480" y="288477"/>
                </a:lnTo>
                <a:lnTo>
                  <a:pt x="168406" y="268485"/>
                </a:lnTo>
                <a:lnTo>
                  <a:pt x="197208" y="261031"/>
                </a:lnTo>
                <a:lnTo>
                  <a:pt x="218726" y="264427"/>
                </a:lnTo>
                <a:lnTo>
                  <a:pt x="234529" y="273975"/>
                </a:lnTo>
                <a:lnTo>
                  <a:pt x="245284" y="288711"/>
                </a:lnTo>
                <a:lnTo>
                  <a:pt x="251659" y="307675"/>
                </a:lnTo>
                <a:lnTo>
                  <a:pt x="311680" y="307675"/>
                </a:lnTo>
                <a:lnTo>
                  <a:pt x="311680" y="400665"/>
                </a:lnTo>
                <a:lnTo>
                  <a:pt x="252892" y="400665"/>
                </a:lnTo>
                <a:lnTo>
                  <a:pt x="245585" y="419226"/>
                </a:lnTo>
                <a:lnTo>
                  <a:pt x="234564" y="433676"/>
                </a:lnTo>
                <a:lnTo>
                  <a:pt x="218786" y="443051"/>
                </a:lnTo>
                <a:lnTo>
                  <a:pt x="197208" y="446390"/>
                </a:lnTo>
                <a:close/>
              </a:path>
              <a:path w="720090" h="720090">
                <a:moveTo>
                  <a:pt x="377885" y="336296"/>
                </a:moveTo>
                <a:lnTo>
                  <a:pt x="331787" y="336296"/>
                </a:lnTo>
                <a:lnTo>
                  <a:pt x="331787" y="262895"/>
                </a:lnTo>
                <a:lnTo>
                  <a:pt x="380053" y="262895"/>
                </a:lnTo>
                <a:lnTo>
                  <a:pt x="399790" y="265743"/>
                </a:lnTo>
                <a:lnTo>
                  <a:pt x="413347" y="273549"/>
                </a:lnTo>
                <a:lnTo>
                  <a:pt x="421162" y="285203"/>
                </a:lnTo>
                <a:lnTo>
                  <a:pt x="423670" y="299598"/>
                </a:lnTo>
                <a:lnTo>
                  <a:pt x="421214" y="314779"/>
                </a:lnTo>
                <a:lnTo>
                  <a:pt x="413306" y="326345"/>
                </a:lnTo>
                <a:lnTo>
                  <a:pt x="399133" y="333711"/>
                </a:lnTo>
                <a:lnTo>
                  <a:pt x="377885" y="336296"/>
                </a:lnTo>
                <a:close/>
              </a:path>
              <a:path w="720090" h="720090">
                <a:moveTo>
                  <a:pt x="716330" y="410510"/>
                </a:moveTo>
                <a:lnTo>
                  <a:pt x="536666" y="410510"/>
                </a:lnTo>
                <a:lnTo>
                  <a:pt x="544342" y="409210"/>
                </a:lnTo>
                <a:lnTo>
                  <a:pt x="558522" y="403916"/>
                </a:lnTo>
                <a:lnTo>
                  <a:pt x="585073" y="370302"/>
                </a:lnTo>
                <a:lnTo>
                  <a:pt x="586569" y="362433"/>
                </a:lnTo>
                <a:lnTo>
                  <a:pt x="586569" y="346786"/>
                </a:lnTo>
                <a:lnTo>
                  <a:pt x="563525" y="311257"/>
                </a:lnTo>
                <a:lnTo>
                  <a:pt x="543154" y="304988"/>
                </a:lnTo>
                <a:lnTo>
                  <a:pt x="715411" y="304988"/>
                </a:lnTo>
                <a:lnTo>
                  <a:pt x="716669" y="311148"/>
                </a:lnTo>
                <a:lnTo>
                  <a:pt x="719956" y="360000"/>
                </a:lnTo>
                <a:lnTo>
                  <a:pt x="716669" y="408851"/>
                </a:lnTo>
                <a:lnTo>
                  <a:pt x="716330" y="410510"/>
                </a:lnTo>
                <a:close/>
              </a:path>
              <a:path w="720090" h="720090">
                <a:moveTo>
                  <a:pt x="551445" y="325328"/>
                </a:moveTo>
                <a:lnTo>
                  <a:pt x="504460" y="325328"/>
                </a:lnTo>
                <a:lnTo>
                  <a:pt x="509336" y="323855"/>
                </a:lnTo>
                <a:lnTo>
                  <a:pt x="513864" y="322783"/>
                </a:lnTo>
                <a:lnTo>
                  <a:pt x="518069" y="322118"/>
                </a:lnTo>
                <a:lnTo>
                  <a:pt x="522501" y="321463"/>
                </a:lnTo>
                <a:lnTo>
                  <a:pt x="526736" y="321122"/>
                </a:lnTo>
                <a:lnTo>
                  <a:pt x="536772" y="321122"/>
                </a:lnTo>
                <a:lnTo>
                  <a:pt x="541962" y="321905"/>
                </a:lnTo>
                <a:lnTo>
                  <a:pt x="550886" y="324998"/>
                </a:lnTo>
                <a:lnTo>
                  <a:pt x="551445" y="325328"/>
                </a:lnTo>
                <a:close/>
              </a:path>
              <a:path w="720090" h="720090">
                <a:moveTo>
                  <a:pt x="378507" y="444516"/>
                </a:moveTo>
                <a:lnTo>
                  <a:pt x="331787" y="444516"/>
                </a:lnTo>
                <a:lnTo>
                  <a:pt x="331787" y="353711"/>
                </a:lnTo>
                <a:lnTo>
                  <a:pt x="376031" y="353711"/>
                </a:lnTo>
                <a:lnTo>
                  <a:pt x="399761" y="356864"/>
                </a:lnTo>
                <a:lnTo>
                  <a:pt x="416674" y="365877"/>
                </a:lnTo>
                <a:lnTo>
                  <a:pt x="426800" y="380080"/>
                </a:lnTo>
                <a:lnTo>
                  <a:pt x="430169" y="398801"/>
                </a:lnTo>
                <a:lnTo>
                  <a:pt x="426273" y="419197"/>
                </a:lnTo>
                <a:lnTo>
                  <a:pt x="415475" y="433439"/>
                </a:lnTo>
                <a:lnTo>
                  <a:pt x="399108" y="441790"/>
                </a:lnTo>
                <a:lnTo>
                  <a:pt x="378507" y="444516"/>
                </a:lnTo>
                <a:close/>
              </a:path>
              <a:path w="720090" h="720090">
                <a:moveTo>
                  <a:pt x="535003" y="392481"/>
                </a:moveTo>
                <a:lnTo>
                  <a:pt x="524669" y="392481"/>
                </a:lnTo>
                <a:lnTo>
                  <a:pt x="520277" y="391887"/>
                </a:lnTo>
                <a:lnTo>
                  <a:pt x="497759" y="381915"/>
                </a:lnTo>
                <a:lnTo>
                  <a:pt x="496066" y="381320"/>
                </a:lnTo>
                <a:lnTo>
                  <a:pt x="556849" y="381320"/>
                </a:lnTo>
                <a:lnTo>
                  <a:pt x="553024" y="385410"/>
                </a:lnTo>
                <a:lnTo>
                  <a:pt x="549178" y="388026"/>
                </a:lnTo>
                <a:lnTo>
                  <a:pt x="540102" y="391562"/>
                </a:lnTo>
                <a:lnTo>
                  <a:pt x="535003" y="392481"/>
                </a:lnTo>
                <a:close/>
              </a:path>
              <a:path w="720090" h="720090">
                <a:moveTo>
                  <a:pt x="704067" y="464424"/>
                </a:moveTo>
                <a:lnTo>
                  <a:pt x="196587" y="464424"/>
                </a:lnTo>
                <a:lnTo>
                  <a:pt x="228153" y="459143"/>
                </a:lnTo>
                <a:lnTo>
                  <a:pt x="250728" y="445028"/>
                </a:lnTo>
                <a:lnTo>
                  <a:pt x="265414" y="424671"/>
                </a:lnTo>
                <a:lnTo>
                  <a:pt x="273314" y="400665"/>
                </a:lnTo>
                <a:lnTo>
                  <a:pt x="311680" y="400665"/>
                </a:lnTo>
                <a:lnTo>
                  <a:pt x="311680" y="461320"/>
                </a:lnTo>
                <a:lnTo>
                  <a:pt x="705145" y="461320"/>
                </a:lnTo>
                <a:lnTo>
                  <a:pt x="704067" y="464424"/>
                </a:lnTo>
                <a:close/>
              </a:path>
              <a:path w="720090" h="720090">
                <a:moveTo>
                  <a:pt x="705226" y="461087"/>
                </a:moveTo>
                <a:lnTo>
                  <a:pt x="584441" y="461087"/>
                </a:lnTo>
                <a:lnTo>
                  <a:pt x="584441" y="447569"/>
                </a:lnTo>
                <a:lnTo>
                  <a:pt x="708758" y="447569"/>
                </a:lnTo>
                <a:lnTo>
                  <a:pt x="707096" y="455705"/>
                </a:lnTo>
                <a:lnTo>
                  <a:pt x="705226" y="4610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79999" y="540004"/>
            <a:ext cx="9300210" cy="8352155"/>
            <a:chOff x="5279999" y="540004"/>
            <a:chExt cx="9300210" cy="8352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9999" y="540004"/>
              <a:ext cx="9300006" cy="83520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49528" y="8361536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49528" y="8361536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20000" y="8359209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7300" y="424179"/>
            <a:ext cx="4376420" cy="7899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Ontsluiting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concept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stroom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fietsers</a:t>
            </a:r>
            <a:endParaRPr sz="1200">
              <a:latin typeface="Arial"/>
              <a:cs typeface="Arial"/>
            </a:endParaRPr>
          </a:p>
          <a:p>
            <a:pPr marL="12700" marR="16637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losgetrokken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autoroute,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waardoor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oversteek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momenten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plaatsvinden.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verkeersonderzoek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gebleken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meeste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leerlingen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oostelijke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endParaRPr sz="1200">
              <a:latin typeface="Arial"/>
              <a:cs typeface="Arial"/>
            </a:endParaRPr>
          </a:p>
          <a:p>
            <a:pPr marL="12700" marR="22352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zuidelijke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rotonde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ontlasten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westzijde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Postweg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tweerichtingsfietspad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voorgesteld.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ontwerp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rekening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gehouden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opstelplaatsen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auto’s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geval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file.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135" dirty="0">
                <a:solidFill>
                  <a:srgbClr val="231F20"/>
                </a:solidFill>
                <a:latin typeface="Arial Black"/>
                <a:cs typeface="Arial Black"/>
              </a:rPr>
              <a:t>Kiss&amp;Ride</a:t>
            </a:r>
            <a:r>
              <a:rPr sz="1200" spc="-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parkeren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scheiden</a:t>
            </a:r>
            <a:endParaRPr sz="1200">
              <a:latin typeface="Arial Black"/>
              <a:cs typeface="Arial Black"/>
            </a:endParaRPr>
          </a:p>
          <a:p>
            <a:pPr marL="12700" marR="61976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noordelijke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deel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docenten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gebruikers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andere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functies.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2700" marR="508000">
              <a:lnSpc>
                <a:spcPct val="1389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zuidelijke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deel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andere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inrichting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voorgesteld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gericht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endParaRPr sz="1200">
              <a:latin typeface="Arial"/>
              <a:cs typeface="Arial"/>
            </a:endParaRPr>
          </a:p>
          <a:p>
            <a:pPr marL="12700" marR="26860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veilige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beter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georganiseerde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twee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éénrichtingsrijbanen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langsparkeren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toe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passen,</a:t>
            </a:r>
            <a:endParaRPr sz="1200">
              <a:latin typeface="Arial"/>
              <a:cs typeface="Arial"/>
            </a:endParaRPr>
          </a:p>
          <a:p>
            <a:pPr marL="12700" marR="19939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ontstaat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overzichtelijke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Kiss&amp;Ride.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langsparkeren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eenvoudiger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indraaien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zorgt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minder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risico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kleine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aanrijdingen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(auto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kind).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Voordeel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dat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systeem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kinderen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direct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trottoir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afgezet</a:t>
            </a:r>
            <a:endParaRPr sz="1200">
              <a:latin typeface="Arial"/>
              <a:cs typeface="Arial"/>
            </a:endParaRPr>
          </a:p>
          <a:p>
            <a:pPr marL="12700" marR="18859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kunnen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middel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afwijkende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kleur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bestrating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duidelijk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gemaakt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veilige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route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naar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voetgangersoversteekplaatsen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duidelijk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gemarkeerd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(kleurstelling,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eventueel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endParaRPr sz="1200">
              <a:latin typeface="Arial"/>
              <a:cs typeface="Arial"/>
            </a:endParaRPr>
          </a:p>
          <a:p>
            <a:pPr marL="12700" marR="10795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drempelconstructie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auto’s).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auto’s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optie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om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rijden,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daardoor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minder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hectiek.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endParaRPr sz="1200">
              <a:latin typeface="Arial"/>
              <a:cs typeface="Arial"/>
            </a:endParaRPr>
          </a:p>
          <a:p>
            <a:pPr marL="12700" marR="6413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mogelijkheden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rijden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tegen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rijden.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67299" y="8902966"/>
            <a:ext cx="31476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C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onceptkaart</a:t>
            </a:r>
            <a:r>
              <a:rPr sz="8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8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langzame</a:t>
            </a:r>
            <a:r>
              <a:rPr sz="8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verkeersroute,</a:t>
            </a:r>
            <a:r>
              <a:rPr sz="8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ontsluiting</a:t>
            </a:r>
            <a:r>
              <a:rPr sz="8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8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0" name="object 10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10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79999" y="540004"/>
            <a:ext cx="9300210" cy="8352155"/>
            <a:chOff x="5279999" y="540004"/>
            <a:chExt cx="9300210" cy="8352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9999" y="540004"/>
              <a:ext cx="9300006" cy="835200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9527" y="729531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4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69527" y="729531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4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39999" y="727209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67299" y="8911966"/>
            <a:ext cx="2221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r>
              <a:rPr sz="8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8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8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(schaal</a:t>
            </a:r>
            <a:r>
              <a:rPr sz="8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1:1000)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300" y="424171"/>
            <a:ext cx="4528185" cy="434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Benodigd</a:t>
            </a:r>
            <a:r>
              <a:rPr sz="1200" spc="-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aantal</a:t>
            </a:r>
            <a:r>
              <a:rPr sz="1200" spc="-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 Black"/>
                <a:cs typeface="Arial Black"/>
              </a:rPr>
              <a:t>parkeerplaatsen</a:t>
            </a:r>
            <a:endParaRPr sz="1200">
              <a:latin typeface="Arial Black"/>
              <a:cs typeface="Arial Black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totaal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266+551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=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817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leerlingen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beide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scholen,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vanuit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gegaan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33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klaslokalen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benodigd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zijn (ca.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25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leerlingen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klas).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geeft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totaal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33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voor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docenten.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Verder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ongeveer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20%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gebracht: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817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*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0,2 =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163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leerlingen.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Bestaande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parkeerplaats</a:t>
            </a:r>
            <a:endParaRPr sz="1200">
              <a:latin typeface="Arial Black"/>
              <a:cs typeface="Arial Black"/>
            </a:endParaRPr>
          </a:p>
          <a:p>
            <a:pPr marL="12700" marR="22987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89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parkeerplaatsen.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duidelijke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markering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vakken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is,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inefficiënt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geparkeerd.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lengte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parkeerblok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praktijk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20" dirty="0">
                <a:solidFill>
                  <a:srgbClr val="231F20"/>
                </a:solidFill>
                <a:latin typeface="Arial Black"/>
                <a:cs typeface="Arial Black"/>
              </a:rPr>
              <a:t>Nieuwe</a:t>
            </a:r>
            <a:r>
              <a:rPr sz="1200" spc="-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parkeerplaats</a:t>
            </a:r>
            <a:endParaRPr sz="1200">
              <a:latin typeface="Arial Black"/>
              <a:cs typeface="Arial Black"/>
            </a:endParaRPr>
          </a:p>
          <a:p>
            <a:pPr marL="12700" marR="8636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werken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duidelijke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vakkenmarkering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2,50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meter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breedte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per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parkeervak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parkeerterrein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efficiënter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kunnen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aangelegd.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300" y="4742171"/>
            <a:ext cx="28822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reguliere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K&amp;R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kappen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verplaatsen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27700" y="4742171"/>
            <a:ext cx="728345" cy="787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46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38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300" y="5758171"/>
            <a:ext cx="4399915" cy="787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uitbreiding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eenrichtingsroute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terug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oplosbaar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bestemming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sport.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300" y="6774171"/>
            <a:ext cx="4556760" cy="256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2270" algn="just">
              <a:lnSpc>
                <a:spcPct val="138900"/>
              </a:lnSpc>
              <a:spcBef>
                <a:spcPts val="100"/>
              </a:spcBef>
            </a:pP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voorstel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dez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t/m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toepassing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veel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parkeerdruk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endParaRPr sz="1200">
              <a:latin typeface="Arial"/>
              <a:cs typeface="Arial"/>
            </a:endParaRPr>
          </a:p>
          <a:p>
            <a:pPr marL="12700" marR="332105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ontstaat.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verbeterslag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op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doorgevoerd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worden,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echter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hoeft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niet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linkerdeel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(ca.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20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parkeerplaatsen)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uitgevoerd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andere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locatie.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krijgt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eigen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personeel.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voordeel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(inclusief</a:t>
            </a:r>
            <a:r>
              <a:rPr sz="12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route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toe)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minder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drukte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ontstaat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fietsende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kinderen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ouders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auto’s.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4" name="object 14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11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95000" y="540004"/>
            <a:ext cx="10485120" cy="8352155"/>
            <a:chOff x="4095000" y="540004"/>
            <a:chExt cx="10485120" cy="83521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95000" y="540004"/>
              <a:ext cx="10485005" cy="8351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49528" y="8361525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49528" y="8361525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20000" y="8359209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7298" y="495297"/>
            <a:ext cx="3404870" cy="7828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2.2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OMLEGGEN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FIETSROUTE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Aanvullend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vorige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voorstel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endParaRPr sz="1200">
              <a:latin typeface="Arial"/>
              <a:cs typeface="Arial"/>
            </a:endParaRPr>
          </a:p>
          <a:p>
            <a:pPr marL="12700" marR="168910">
              <a:lnSpc>
                <a:spcPct val="138900"/>
              </a:lnSpc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Kiss&amp;Ride,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wellicht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alternatieve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fietsroute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richten.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verkeersonderzoek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DTV</a:t>
            </a:r>
            <a:endParaRPr sz="1200">
              <a:latin typeface="Arial"/>
              <a:cs typeface="Arial"/>
            </a:endParaRPr>
          </a:p>
          <a:p>
            <a:pPr marL="12700" marR="470534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Consultants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(5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mei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2022)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namelijk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volgende</a:t>
            </a:r>
            <a:r>
              <a:rPr sz="1200" spc="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geconcludeerd</a:t>
            </a:r>
            <a:r>
              <a:rPr sz="1200" spc="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worden:</a:t>
            </a:r>
            <a:r>
              <a:rPr sz="1200" spc="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“Door</a:t>
            </a:r>
            <a:endParaRPr sz="1200">
              <a:latin typeface="Arial"/>
              <a:cs typeface="Arial"/>
            </a:endParaRPr>
          </a:p>
          <a:p>
            <a:pPr marL="12700" marR="38100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grote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hoeveelheid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voetgangers,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fietsers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gemotoriseerd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tijdens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 marR="495934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piekmoment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tegelijkertijd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als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bestemming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heeft,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vinden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problemen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betrekking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doorstroming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endParaRPr sz="1200">
              <a:latin typeface="Arial"/>
              <a:cs typeface="Arial"/>
            </a:endParaRPr>
          </a:p>
          <a:p>
            <a:pPr marL="12700" marR="1206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verkeersveiligheid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plaats.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problemen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doen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Postweg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fiets-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voetgangersoversteek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Willem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Rijkelaan.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Fietsers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voetgangers</a:t>
            </a:r>
            <a:endParaRPr sz="1200">
              <a:latin typeface="Arial"/>
              <a:cs typeface="Arial"/>
            </a:endParaRPr>
          </a:p>
          <a:p>
            <a:pPr marL="12700" marR="18859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tijdens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piekmoment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vrijwel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onafgebroken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stroom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Kwartier,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kruisen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Willem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Rijkelaan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voorrang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hebben,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loopt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wachtrij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gemotoriseerd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op.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Doordat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sommige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gevallen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lang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stil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staan,</a:t>
            </a:r>
            <a:endParaRPr sz="1200">
              <a:latin typeface="Arial"/>
              <a:cs typeface="Arial"/>
            </a:endParaRPr>
          </a:p>
          <a:p>
            <a:pPr marL="12700" marR="13906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nemen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vaker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risico’s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kruisen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fiets-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voetgangersoversteek.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Bovendien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fiets-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voetgangersoversteek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‘slinger’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beperkt.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Hoewel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tijdens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observatie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endParaRPr sz="1200">
              <a:latin typeface="Arial"/>
              <a:cs typeface="Arial"/>
            </a:endParaRPr>
          </a:p>
          <a:p>
            <a:pPr marL="12700" marR="3556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conflictsituaties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geleid,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wenselijk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om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verkeersveiligheidssituatie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verbeteren.”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18300" y="8902966"/>
            <a:ext cx="2590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Omleggen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drukte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vermijden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960000">
            <a:off x="7785409" y="7461276"/>
            <a:ext cx="7455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1000" spc="-95" dirty="0">
                <a:solidFill>
                  <a:srgbClr val="FFFFFF"/>
                </a:solidFill>
                <a:latin typeface="Arial Black"/>
                <a:cs typeface="Arial Black"/>
              </a:rPr>
              <a:t>Loonsebaan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 rot="15660000">
            <a:off x="8354945" y="5015882"/>
            <a:ext cx="535347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1000" spc="-105" dirty="0">
                <a:solidFill>
                  <a:srgbClr val="FFFFFF"/>
                </a:solidFill>
                <a:latin typeface="Arial Black"/>
                <a:cs typeface="Arial Black"/>
              </a:rPr>
              <a:t>Postweg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 rot="18720000">
            <a:off x="6926228" y="3315522"/>
            <a:ext cx="953376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1000" spc="-85" dirty="0">
                <a:solidFill>
                  <a:srgbClr val="FFFFFF"/>
                </a:solidFill>
                <a:latin typeface="Arial Black"/>
                <a:cs typeface="Arial Black"/>
              </a:rPr>
              <a:t>Koninginnelaan</a:t>
            </a:r>
            <a:endParaRPr sz="1000">
              <a:latin typeface="Arial Black"/>
              <a:cs typeface="Arial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3" name="object 13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12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2063" y="8064627"/>
            <a:ext cx="45161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2775" algn="l"/>
              </a:tabLst>
            </a:pPr>
            <a:r>
              <a:rPr sz="2200" spc="-180" dirty="0">
                <a:solidFill>
                  <a:srgbClr val="231F20"/>
                </a:solidFill>
                <a:latin typeface="Arial Black"/>
                <a:cs typeface="Arial Black"/>
              </a:rPr>
              <a:t>3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180" dirty="0">
                <a:solidFill>
                  <a:srgbClr val="231F20"/>
                </a:solidFill>
                <a:latin typeface="Arial Black"/>
                <a:cs typeface="Arial Black"/>
              </a:rPr>
              <a:t>.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25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2200" spc="-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5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5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0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0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75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2200" spc="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0" dirty="0">
                <a:solidFill>
                  <a:srgbClr val="231F20"/>
                </a:solidFill>
                <a:latin typeface="Arial Black"/>
                <a:cs typeface="Arial Black"/>
              </a:rPr>
              <a:t>U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140" dirty="0">
                <a:solidFill>
                  <a:srgbClr val="231F20"/>
                </a:solidFill>
                <a:latin typeface="Arial Black"/>
                <a:cs typeface="Arial Black"/>
              </a:rPr>
              <a:t>D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endParaRPr sz="2200">
              <a:latin typeface="Arial Black"/>
              <a:cs typeface="Arial Blac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996" y="3545997"/>
            <a:ext cx="3600005" cy="360001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860043" y="943200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61" y="720000"/>
                </a:moveTo>
                <a:lnTo>
                  <a:pt x="311110" y="716713"/>
                </a:lnTo>
                <a:lnTo>
                  <a:pt x="264257" y="707141"/>
                </a:lnTo>
                <a:lnTo>
                  <a:pt x="219831" y="691710"/>
                </a:lnTo>
                <a:lnTo>
                  <a:pt x="178260" y="670851"/>
                </a:lnTo>
                <a:lnTo>
                  <a:pt x="139973" y="644992"/>
                </a:lnTo>
                <a:lnTo>
                  <a:pt x="105399" y="614561"/>
                </a:lnTo>
                <a:lnTo>
                  <a:pt x="74967" y="579989"/>
                </a:lnTo>
                <a:lnTo>
                  <a:pt x="49107" y="541703"/>
                </a:lnTo>
                <a:lnTo>
                  <a:pt x="28247" y="500132"/>
                </a:lnTo>
                <a:lnTo>
                  <a:pt x="12815" y="455705"/>
                </a:lnTo>
                <a:lnTo>
                  <a:pt x="3242" y="408851"/>
                </a:lnTo>
                <a:lnTo>
                  <a:pt x="119" y="362433"/>
                </a:lnTo>
                <a:lnTo>
                  <a:pt x="0" y="359347"/>
                </a:lnTo>
                <a:lnTo>
                  <a:pt x="3242" y="311148"/>
                </a:lnTo>
                <a:lnTo>
                  <a:pt x="12815" y="264294"/>
                </a:lnTo>
                <a:lnTo>
                  <a:pt x="28247" y="219867"/>
                </a:lnTo>
                <a:lnTo>
                  <a:pt x="49107" y="178297"/>
                </a:lnTo>
                <a:lnTo>
                  <a:pt x="74967" y="140010"/>
                </a:lnTo>
                <a:lnTo>
                  <a:pt x="105399" y="105438"/>
                </a:lnTo>
                <a:lnTo>
                  <a:pt x="139973" y="75007"/>
                </a:lnTo>
                <a:lnTo>
                  <a:pt x="178260" y="49148"/>
                </a:lnTo>
                <a:lnTo>
                  <a:pt x="219831" y="28289"/>
                </a:lnTo>
                <a:lnTo>
                  <a:pt x="264257" y="12858"/>
                </a:lnTo>
                <a:lnTo>
                  <a:pt x="311110" y="3286"/>
                </a:lnTo>
                <a:lnTo>
                  <a:pt x="359961" y="0"/>
                </a:lnTo>
                <a:lnTo>
                  <a:pt x="408809" y="3286"/>
                </a:lnTo>
                <a:lnTo>
                  <a:pt x="455660" y="12858"/>
                </a:lnTo>
                <a:lnTo>
                  <a:pt x="500085" y="28289"/>
                </a:lnTo>
                <a:lnTo>
                  <a:pt x="541654" y="49148"/>
                </a:lnTo>
                <a:lnTo>
                  <a:pt x="579940" y="75007"/>
                </a:lnTo>
                <a:lnTo>
                  <a:pt x="614513" y="105438"/>
                </a:lnTo>
                <a:lnTo>
                  <a:pt x="644944" y="140010"/>
                </a:lnTo>
                <a:lnTo>
                  <a:pt x="670804" y="178297"/>
                </a:lnTo>
                <a:lnTo>
                  <a:pt x="691665" y="219867"/>
                </a:lnTo>
                <a:lnTo>
                  <a:pt x="699695" y="242987"/>
                </a:lnTo>
                <a:lnTo>
                  <a:pt x="198133" y="242987"/>
                </a:lnTo>
                <a:lnTo>
                  <a:pt x="159246" y="252206"/>
                </a:lnTo>
                <a:lnTo>
                  <a:pt x="132512" y="276616"/>
                </a:lnTo>
                <a:lnTo>
                  <a:pt x="117087" y="311348"/>
                </a:lnTo>
                <a:lnTo>
                  <a:pt x="112133" y="351531"/>
                </a:lnTo>
                <a:lnTo>
                  <a:pt x="116758" y="396854"/>
                </a:lnTo>
                <a:lnTo>
                  <a:pt x="131503" y="432585"/>
                </a:lnTo>
                <a:lnTo>
                  <a:pt x="157677" y="456012"/>
                </a:lnTo>
                <a:lnTo>
                  <a:pt x="196587" y="464424"/>
                </a:lnTo>
                <a:lnTo>
                  <a:pt x="704067" y="464424"/>
                </a:lnTo>
                <a:lnTo>
                  <a:pt x="691665" y="500132"/>
                </a:lnTo>
                <a:lnTo>
                  <a:pt x="670804" y="541703"/>
                </a:lnTo>
                <a:lnTo>
                  <a:pt x="644944" y="579989"/>
                </a:lnTo>
                <a:lnTo>
                  <a:pt x="614513" y="614561"/>
                </a:lnTo>
                <a:lnTo>
                  <a:pt x="579940" y="644992"/>
                </a:lnTo>
                <a:lnTo>
                  <a:pt x="541654" y="670851"/>
                </a:lnTo>
                <a:lnTo>
                  <a:pt x="500085" y="691710"/>
                </a:lnTo>
                <a:lnTo>
                  <a:pt x="455660" y="707141"/>
                </a:lnTo>
                <a:lnTo>
                  <a:pt x="408809" y="716713"/>
                </a:lnTo>
                <a:lnTo>
                  <a:pt x="359961" y="720000"/>
                </a:lnTo>
                <a:close/>
              </a:path>
              <a:path w="720090" h="720090">
                <a:moveTo>
                  <a:pt x="311680" y="307675"/>
                </a:moveTo>
                <a:lnTo>
                  <a:pt x="272384" y="307675"/>
                </a:lnTo>
                <a:lnTo>
                  <a:pt x="265178" y="281824"/>
                </a:lnTo>
                <a:lnTo>
                  <a:pt x="250692" y="261337"/>
                </a:lnTo>
                <a:lnTo>
                  <a:pt x="228489" y="247846"/>
                </a:lnTo>
                <a:lnTo>
                  <a:pt x="198133" y="242987"/>
                </a:lnTo>
                <a:lnTo>
                  <a:pt x="699695" y="242987"/>
                </a:lnTo>
                <a:lnTo>
                  <a:pt x="700508" y="245328"/>
                </a:lnTo>
                <a:lnTo>
                  <a:pt x="504965" y="245328"/>
                </a:lnTo>
                <a:lnTo>
                  <a:pt x="504833" y="246101"/>
                </a:lnTo>
                <a:lnTo>
                  <a:pt x="311680" y="246101"/>
                </a:lnTo>
                <a:lnTo>
                  <a:pt x="311680" y="307675"/>
                </a:lnTo>
                <a:close/>
              </a:path>
              <a:path w="720090" h="720090">
                <a:moveTo>
                  <a:pt x="511125" y="307096"/>
                </a:moveTo>
                <a:lnTo>
                  <a:pt x="518701" y="263357"/>
                </a:lnTo>
                <a:lnTo>
                  <a:pt x="573784" y="263357"/>
                </a:lnTo>
                <a:lnTo>
                  <a:pt x="576826" y="262479"/>
                </a:lnTo>
                <a:lnTo>
                  <a:pt x="580500" y="258943"/>
                </a:lnTo>
                <a:lnTo>
                  <a:pt x="581419" y="256708"/>
                </a:lnTo>
                <a:lnTo>
                  <a:pt x="581419" y="254020"/>
                </a:lnTo>
                <a:lnTo>
                  <a:pt x="581753" y="253705"/>
                </a:lnTo>
                <a:lnTo>
                  <a:pt x="581753" y="245328"/>
                </a:lnTo>
                <a:lnTo>
                  <a:pt x="700508" y="245328"/>
                </a:lnTo>
                <a:lnTo>
                  <a:pt x="707096" y="264294"/>
                </a:lnTo>
                <a:lnTo>
                  <a:pt x="715411" y="304988"/>
                </a:lnTo>
                <a:lnTo>
                  <a:pt x="527767" y="304988"/>
                </a:lnTo>
                <a:lnTo>
                  <a:pt x="519964" y="305689"/>
                </a:lnTo>
                <a:lnTo>
                  <a:pt x="511125" y="307096"/>
                </a:lnTo>
                <a:close/>
              </a:path>
              <a:path w="720090" h="720090">
                <a:moveTo>
                  <a:pt x="705145" y="461320"/>
                </a:moveTo>
                <a:lnTo>
                  <a:pt x="380362" y="461320"/>
                </a:lnTo>
                <a:lnTo>
                  <a:pt x="408740" y="457228"/>
                </a:lnTo>
                <a:lnTo>
                  <a:pt x="431057" y="445146"/>
                </a:lnTo>
                <a:lnTo>
                  <a:pt x="445659" y="425365"/>
                </a:lnTo>
                <a:lnTo>
                  <a:pt x="450773" y="398801"/>
                </a:lnTo>
                <a:lnTo>
                  <a:pt x="450847" y="397912"/>
                </a:lnTo>
                <a:lnTo>
                  <a:pt x="446848" y="375162"/>
                </a:lnTo>
                <a:lnTo>
                  <a:pt x="436858" y="359347"/>
                </a:lnTo>
                <a:lnTo>
                  <a:pt x="424141" y="349418"/>
                </a:lnTo>
                <a:lnTo>
                  <a:pt x="411915" y="344064"/>
                </a:lnTo>
                <a:lnTo>
                  <a:pt x="422688" y="339330"/>
                </a:lnTo>
                <a:lnTo>
                  <a:pt x="433110" y="330691"/>
                </a:lnTo>
                <a:lnTo>
                  <a:pt x="440979" y="317389"/>
                </a:lnTo>
                <a:lnTo>
                  <a:pt x="444091" y="298669"/>
                </a:lnTo>
                <a:lnTo>
                  <a:pt x="439620" y="275759"/>
                </a:lnTo>
                <a:lnTo>
                  <a:pt x="427116" y="259322"/>
                </a:lnTo>
                <a:lnTo>
                  <a:pt x="407942" y="249416"/>
                </a:lnTo>
                <a:lnTo>
                  <a:pt x="383459" y="246101"/>
                </a:lnTo>
                <a:lnTo>
                  <a:pt x="504833" y="246101"/>
                </a:lnTo>
                <a:lnTo>
                  <a:pt x="491851" y="321696"/>
                </a:lnTo>
                <a:lnTo>
                  <a:pt x="504460" y="325328"/>
                </a:lnTo>
                <a:lnTo>
                  <a:pt x="551445" y="325328"/>
                </a:lnTo>
                <a:lnTo>
                  <a:pt x="554611" y="327198"/>
                </a:lnTo>
                <a:lnTo>
                  <a:pt x="566421" y="349326"/>
                </a:lnTo>
                <a:lnTo>
                  <a:pt x="566372" y="360000"/>
                </a:lnTo>
                <a:lnTo>
                  <a:pt x="565536" y="364902"/>
                </a:lnTo>
                <a:lnTo>
                  <a:pt x="562135" y="374249"/>
                </a:lnTo>
                <a:lnTo>
                  <a:pt x="559659" y="378272"/>
                </a:lnTo>
                <a:lnTo>
                  <a:pt x="556849" y="381320"/>
                </a:lnTo>
                <a:lnTo>
                  <a:pt x="492453" y="381320"/>
                </a:lnTo>
                <a:lnTo>
                  <a:pt x="490644" y="382316"/>
                </a:lnTo>
                <a:lnTo>
                  <a:pt x="483154" y="392938"/>
                </a:lnTo>
                <a:lnTo>
                  <a:pt x="486247" y="395692"/>
                </a:lnTo>
                <a:lnTo>
                  <a:pt x="489123" y="397912"/>
                </a:lnTo>
                <a:lnTo>
                  <a:pt x="716330" y="410510"/>
                </a:lnTo>
                <a:lnTo>
                  <a:pt x="708758" y="447569"/>
                </a:lnTo>
                <a:lnTo>
                  <a:pt x="483291" y="447569"/>
                </a:lnTo>
                <a:lnTo>
                  <a:pt x="483291" y="461087"/>
                </a:lnTo>
                <a:lnTo>
                  <a:pt x="705226" y="461087"/>
                </a:lnTo>
                <a:lnTo>
                  <a:pt x="705145" y="461320"/>
                </a:lnTo>
                <a:close/>
              </a:path>
              <a:path w="720090" h="720090">
                <a:moveTo>
                  <a:pt x="197208" y="446390"/>
                </a:moveTo>
                <a:lnTo>
                  <a:pt x="146738" y="416611"/>
                </a:lnTo>
                <a:lnTo>
                  <a:pt x="133313" y="353487"/>
                </a:lnTo>
                <a:lnTo>
                  <a:pt x="133199" y="351531"/>
                </a:lnTo>
                <a:lnTo>
                  <a:pt x="136907" y="317447"/>
                </a:lnTo>
                <a:lnTo>
                  <a:pt x="148480" y="288477"/>
                </a:lnTo>
                <a:lnTo>
                  <a:pt x="168406" y="268485"/>
                </a:lnTo>
                <a:lnTo>
                  <a:pt x="197208" y="261031"/>
                </a:lnTo>
                <a:lnTo>
                  <a:pt x="218726" y="264427"/>
                </a:lnTo>
                <a:lnTo>
                  <a:pt x="234529" y="273975"/>
                </a:lnTo>
                <a:lnTo>
                  <a:pt x="245284" y="288711"/>
                </a:lnTo>
                <a:lnTo>
                  <a:pt x="251659" y="307675"/>
                </a:lnTo>
                <a:lnTo>
                  <a:pt x="311680" y="307675"/>
                </a:lnTo>
                <a:lnTo>
                  <a:pt x="311680" y="400665"/>
                </a:lnTo>
                <a:lnTo>
                  <a:pt x="252892" y="400665"/>
                </a:lnTo>
                <a:lnTo>
                  <a:pt x="245585" y="419226"/>
                </a:lnTo>
                <a:lnTo>
                  <a:pt x="234564" y="433676"/>
                </a:lnTo>
                <a:lnTo>
                  <a:pt x="218786" y="443051"/>
                </a:lnTo>
                <a:lnTo>
                  <a:pt x="197208" y="446390"/>
                </a:lnTo>
                <a:close/>
              </a:path>
              <a:path w="720090" h="720090">
                <a:moveTo>
                  <a:pt x="377885" y="336296"/>
                </a:moveTo>
                <a:lnTo>
                  <a:pt x="331787" y="336296"/>
                </a:lnTo>
                <a:lnTo>
                  <a:pt x="331787" y="262895"/>
                </a:lnTo>
                <a:lnTo>
                  <a:pt x="380053" y="262895"/>
                </a:lnTo>
                <a:lnTo>
                  <a:pt x="399790" y="265743"/>
                </a:lnTo>
                <a:lnTo>
                  <a:pt x="413347" y="273549"/>
                </a:lnTo>
                <a:lnTo>
                  <a:pt x="421162" y="285203"/>
                </a:lnTo>
                <a:lnTo>
                  <a:pt x="423670" y="299598"/>
                </a:lnTo>
                <a:lnTo>
                  <a:pt x="421214" y="314779"/>
                </a:lnTo>
                <a:lnTo>
                  <a:pt x="413306" y="326345"/>
                </a:lnTo>
                <a:lnTo>
                  <a:pt x="399133" y="333711"/>
                </a:lnTo>
                <a:lnTo>
                  <a:pt x="377885" y="336296"/>
                </a:lnTo>
                <a:close/>
              </a:path>
              <a:path w="720090" h="720090">
                <a:moveTo>
                  <a:pt x="716330" y="410510"/>
                </a:moveTo>
                <a:lnTo>
                  <a:pt x="536666" y="410510"/>
                </a:lnTo>
                <a:lnTo>
                  <a:pt x="544342" y="409210"/>
                </a:lnTo>
                <a:lnTo>
                  <a:pt x="558522" y="403916"/>
                </a:lnTo>
                <a:lnTo>
                  <a:pt x="585073" y="370302"/>
                </a:lnTo>
                <a:lnTo>
                  <a:pt x="586569" y="362433"/>
                </a:lnTo>
                <a:lnTo>
                  <a:pt x="586569" y="346786"/>
                </a:lnTo>
                <a:lnTo>
                  <a:pt x="563525" y="311257"/>
                </a:lnTo>
                <a:lnTo>
                  <a:pt x="543154" y="304988"/>
                </a:lnTo>
                <a:lnTo>
                  <a:pt x="715411" y="304988"/>
                </a:lnTo>
                <a:lnTo>
                  <a:pt x="716669" y="311148"/>
                </a:lnTo>
                <a:lnTo>
                  <a:pt x="719956" y="360000"/>
                </a:lnTo>
                <a:lnTo>
                  <a:pt x="716669" y="408851"/>
                </a:lnTo>
                <a:lnTo>
                  <a:pt x="716330" y="410510"/>
                </a:lnTo>
                <a:close/>
              </a:path>
              <a:path w="720090" h="720090">
                <a:moveTo>
                  <a:pt x="551445" y="325328"/>
                </a:moveTo>
                <a:lnTo>
                  <a:pt x="504460" y="325328"/>
                </a:lnTo>
                <a:lnTo>
                  <a:pt x="509336" y="323855"/>
                </a:lnTo>
                <a:lnTo>
                  <a:pt x="513864" y="322783"/>
                </a:lnTo>
                <a:lnTo>
                  <a:pt x="518069" y="322118"/>
                </a:lnTo>
                <a:lnTo>
                  <a:pt x="522501" y="321463"/>
                </a:lnTo>
                <a:lnTo>
                  <a:pt x="526736" y="321122"/>
                </a:lnTo>
                <a:lnTo>
                  <a:pt x="536772" y="321122"/>
                </a:lnTo>
                <a:lnTo>
                  <a:pt x="541962" y="321905"/>
                </a:lnTo>
                <a:lnTo>
                  <a:pt x="550886" y="324998"/>
                </a:lnTo>
                <a:lnTo>
                  <a:pt x="551445" y="325328"/>
                </a:lnTo>
                <a:close/>
              </a:path>
              <a:path w="720090" h="720090">
                <a:moveTo>
                  <a:pt x="378507" y="444516"/>
                </a:moveTo>
                <a:lnTo>
                  <a:pt x="331787" y="444516"/>
                </a:lnTo>
                <a:lnTo>
                  <a:pt x="331787" y="353711"/>
                </a:lnTo>
                <a:lnTo>
                  <a:pt x="376031" y="353711"/>
                </a:lnTo>
                <a:lnTo>
                  <a:pt x="399761" y="356864"/>
                </a:lnTo>
                <a:lnTo>
                  <a:pt x="416674" y="365877"/>
                </a:lnTo>
                <a:lnTo>
                  <a:pt x="426800" y="380080"/>
                </a:lnTo>
                <a:lnTo>
                  <a:pt x="430169" y="398801"/>
                </a:lnTo>
                <a:lnTo>
                  <a:pt x="426273" y="419197"/>
                </a:lnTo>
                <a:lnTo>
                  <a:pt x="415475" y="433439"/>
                </a:lnTo>
                <a:lnTo>
                  <a:pt x="399108" y="441790"/>
                </a:lnTo>
                <a:lnTo>
                  <a:pt x="378507" y="444516"/>
                </a:lnTo>
                <a:close/>
              </a:path>
              <a:path w="720090" h="720090">
                <a:moveTo>
                  <a:pt x="535003" y="392481"/>
                </a:moveTo>
                <a:lnTo>
                  <a:pt x="524669" y="392481"/>
                </a:lnTo>
                <a:lnTo>
                  <a:pt x="520277" y="391887"/>
                </a:lnTo>
                <a:lnTo>
                  <a:pt x="497759" y="381915"/>
                </a:lnTo>
                <a:lnTo>
                  <a:pt x="496066" y="381320"/>
                </a:lnTo>
                <a:lnTo>
                  <a:pt x="556849" y="381320"/>
                </a:lnTo>
                <a:lnTo>
                  <a:pt x="553024" y="385410"/>
                </a:lnTo>
                <a:lnTo>
                  <a:pt x="549178" y="388026"/>
                </a:lnTo>
                <a:lnTo>
                  <a:pt x="540102" y="391562"/>
                </a:lnTo>
                <a:lnTo>
                  <a:pt x="535003" y="392481"/>
                </a:lnTo>
                <a:close/>
              </a:path>
              <a:path w="720090" h="720090">
                <a:moveTo>
                  <a:pt x="704067" y="464424"/>
                </a:moveTo>
                <a:lnTo>
                  <a:pt x="196587" y="464424"/>
                </a:lnTo>
                <a:lnTo>
                  <a:pt x="228153" y="459143"/>
                </a:lnTo>
                <a:lnTo>
                  <a:pt x="250728" y="445028"/>
                </a:lnTo>
                <a:lnTo>
                  <a:pt x="265414" y="424671"/>
                </a:lnTo>
                <a:lnTo>
                  <a:pt x="273314" y="400665"/>
                </a:lnTo>
                <a:lnTo>
                  <a:pt x="311680" y="400665"/>
                </a:lnTo>
                <a:lnTo>
                  <a:pt x="311680" y="461320"/>
                </a:lnTo>
                <a:lnTo>
                  <a:pt x="705145" y="461320"/>
                </a:lnTo>
                <a:lnTo>
                  <a:pt x="704067" y="464424"/>
                </a:lnTo>
                <a:close/>
              </a:path>
              <a:path w="720090" h="720090">
                <a:moveTo>
                  <a:pt x="705226" y="461087"/>
                </a:moveTo>
                <a:lnTo>
                  <a:pt x="584441" y="461087"/>
                </a:lnTo>
                <a:lnTo>
                  <a:pt x="584441" y="447569"/>
                </a:lnTo>
                <a:lnTo>
                  <a:pt x="708758" y="447569"/>
                </a:lnTo>
                <a:lnTo>
                  <a:pt x="707096" y="455705"/>
                </a:lnTo>
                <a:lnTo>
                  <a:pt x="705226" y="4610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13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95297"/>
            <a:ext cx="4587240" cy="757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3</a:t>
            </a:r>
            <a:r>
              <a:rPr sz="1200" spc="-2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65" dirty="0">
                <a:solidFill>
                  <a:srgbClr val="231F20"/>
                </a:solidFill>
                <a:latin typeface="Arial Black"/>
                <a:cs typeface="Arial Black"/>
              </a:rPr>
              <a:t>.1</a:t>
            </a:r>
            <a:r>
              <a:rPr sz="1200" spc="6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RANDVOORWAARDENKAART</a:t>
            </a:r>
            <a:r>
              <a:rPr sz="1200" spc="6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KWARTIER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100" dirty="0">
                <a:solidFill>
                  <a:srgbClr val="231F20"/>
                </a:solidFill>
                <a:latin typeface="Arial Black"/>
                <a:cs typeface="Arial Black"/>
              </a:rPr>
              <a:t>Natuur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25" dirty="0">
                <a:solidFill>
                  <a:srgbClr val="231F20"/>
                </a:solidFill>
                <a:latin typeface="Arial Black"/>
                <a:cs typeface="Arial Black"/>
              </a:rPr>
              <a:t>Netwerk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Brabant</a:t>
            </a:r>
            <a:endParaRPr sz="1200">
              <a:latin typeface="Arial Black"/>
              <a:cs typeface="Arial Black"/>
            </a:endParaRPr>
          </a:p>
          <a:p>
            <a:pPr marL="12700" marR="52197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Tegen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ligt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aangeduid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Natuur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Netwerk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Brabant.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gebouwd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endParaRPr sz="1200">
              <a:latin typeface="Arial"/>
              <a:cs typeface="Arial"/>
            </a:endParaRPr>
          </a:p>
          <a:p>
            <a:pPr marL="12700" marR="8191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gebouwd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Provincie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Noord-Brabant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afgestemd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verloren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natuur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gecompenseerd</a:t>
            </a:r>
            <a:r>
              <a:rPr sz="1200" spc="3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endParaRPr sz="1200">
              <a:latin typeface="Arial"/>
              <a:cs typeface="Arial"/>
            </a:endParaRPr>
          </a:p>
          <a:p>
            <a:pPr marL="12700" marR="288925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verwachting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medegebruik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vorm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spelen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probleem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gebeurt.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Wellicht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restricties</a:t>
            </a:r>
            <a:endParaRPr sz="1200">
              <a:latin typeface="Arial"/>
              <a:cs typeface="Arial"/>
            </a:endParaRPr>
          </a:p>
          <a:p>
            <a:pPr marL="12700" marR="92075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bescherming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eventueel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beperkingen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toepassen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verhardingen.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40" dirty="0">
                <a:solidFill>
                  <a:srgbClr val="231F20"/>
                </a:solidFill>
                <a:latin typeface="Arial Black"/>
                <a:cs typeface="Arial Black"/>
              </a:rPr>
              <a:t>Vleermuiskelder</a:t>
            </a:r>
            <a:endParaRPr sz="1200">
              <a:latin typeface="Arial Black"/>
              <a:cs typeface="Arial Black"/>
            </a:endParaRPr>
          </a:p>
          <a:p>
            <a:pPr marL="12700" algn="just">
              <a:lnSpc>
                <a:spcPct val="100000"/>
              </a:lnSpc>
              <a:spcBef>
                <a:spcPts val="560"/>
              </a:spcBef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Ten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noordoosten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bevindt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vleermuiskelder.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sommige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endParaRPr sz="1200">
              <a:latin typeface="Arial"/>
              <a:cs typeface="Arial"/>
            </a:endParaRPr>
          </a:p>
          <a:p>
            <a:pPr marL="12700" marR="125730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vleermuiskelder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verwijderd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onderzoek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Cobra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Adviseurs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(2019)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gebleken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kelder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vleermuizen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schijnen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zitten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vleermuissoorten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gebied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voorkomen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gebruik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kelder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woonruimte.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kelder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eventuele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historische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daardoor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verwijderd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worden,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bekend.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Milieuzonering</a:t>
            </a:r>
            <a:endParaRPr sz="1200">
              <a:latin typeface="Arial Black"/>
              <a:cs typeface="Arial Black"/>
            </a:endParaRPr>
          </a:p>
          <a:p>
            <a:pPr marL="12700" marR="27495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functie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mileuzonering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richting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geluidsgevoelige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objecten,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woningen.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hindergevende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aspect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geluid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825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speelplaatsen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installaties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gebouwen.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Daarvoor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geldt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zone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meter.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87299" y="8902966"/>
            <a:ext cx="2918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Randvoorwaardenkaart:</a:t>
            </a:r>
            <a:r>
              <a:rPr sz="800" b="0" spc="22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milieucirkels,</a:t>
            </a:r>
            <a:r>
              <a:rPr sz="800" b="0" spc="22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NNB</a:t>
            </a:r>
            <a:r>
              <a:rPr sz="800" b="0" spc="22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en</a:t>
            </a:r>
            <a:r>
              <a:rPr sz="800" b="0" spc="229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10" dirty="0">
                <a:solidFill>
                  <a:srgbClr val="231F20"/>
                </a:solidFill>
                <a:latin typeface="Segoe UI Light"/>
                <a:cs typeface="Segoe UI Light"/>
              </a:rPr>
              <a:t>vleermuizenkelder</a:t>
            </a:r>
            <a:endParaRPr sz="800">
              <a:latin typeface="Segoe UI Light"/>
              <a:cs typeface="Segoe U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00001" y="540004"/>
            <a:ext cx="9192895" cy="8352155"/>
            <a:chOff x="5400001" y="540004"/>
            <a:chExt cx="9192895" cy="83521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001" y="540004"/>
              <a:ext cx="9192704" cy="83520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049528" y="8361536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049528" y="8361536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220000" y="8359209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0" name="object 10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14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95297"/>
            <a:ext cx="5029835" cy="300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3.2</a:t>
            </a:r>
            <a:r>
              <a:rPr sz="1200" spc="-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15" dirty="0">
                <a:solidFill>
                  <a:srgbClr val="231F20"/>
                </a:solidFill>
                <a:latin typeface="Arial Black"/>
                <a:cs typeface="Arial Black"/>
              </a:rPr>
              <a:t>1</a:t>
            </a:r>
            <a:r>
              <a:rPr sz="1200" spc="1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NAAST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GYMZAAL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10" dirty="0">
                <a:solidFill>
                  <a:srgbClr val="231F20"/>
                </a:solidFill>
                <a:latin typeface="Arial Black"/>
                <a:cs typeface="Arial Black"/>
              </a:rPr>
              <a:t>1A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Twee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maximaal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uitgevoerd.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31877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consequentie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footprint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binnen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contour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Netwerk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Brabant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valt.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Daarover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afstemming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plaats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vinden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provincie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natuurcompensatie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geregeld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gevolg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grotere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footprint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gekapt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bevinden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Netwerk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Brabant.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terrein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gebruikt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endParaRPr sz="1200">
              <a:latin typeface="Arial"/>
              <a:cs typeface="Arial"/>
            </a:endParaRPr>
          </a:p>
          <a:p>
            <a:pPr marL="12700" marR="27432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buitenruimte,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beperkingen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verhardingen.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3726177"/>
            <a:ext cx="4913630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891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volgt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begane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grond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rooilijn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sportzaal,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maar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steekt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verdiepingen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voren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uit.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Hierdoor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zichtlijn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door.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verbinding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groengebied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blijft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hierdoor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behouden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eventueel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vervolgd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bosgebied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(zie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1.2).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ingreep</a:t>
            </a:r>
            <a:endParaRPr sz="1200">
              <a:latin typeface="Arial"/>
              <a:cs typeface="Arial"/>
            </a:endParaRPr>
          </a:p>
          <a:p>
            <a:pPr marL="12700" marR="2667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zorgt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interessante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zichtlijn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vanaf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5758177"/>
            <a:ext cx="466090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bouwmassa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vallen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gedeeltelijk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binnen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contour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Natuurnetwerk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Brabant.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6520177"/>
            <a:ext cx="2250440" cy="1549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Footprint: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(2451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m²):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Buitenterrein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Molenven: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</a:t>
            </a:r>
            <a:endParaRPr sz="1200">
              <a:latin typeface="Arial"/>
              <a:cs typeface="Arial"/>
            </a:endParaRPr>
          </a:p>
          <a:p>
            <a:pPr marL="12700" marR="25463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K&amp;R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 Fietsparkeren: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0500" y="6520177"/>
            <a:ext cx="1861185" cy="2057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1290</a:t>
            </a: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240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46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38900"/>
              </a:lnSpc>
            </a:pP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250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stuks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gebouw/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sportzaal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gebouw/bos.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38 </a:t>
            </a:r>
            <a:r>
              <a:rPr sz="1200" spc="-85" dirty="0">
                <a:solidFill>
                  <a:srgbClr val="231F20"/>
                </a:solidFill>
                <a:latin typeface="Arial"/>
                <a:cs typeface="Arial"/>
              </a:rPr>
              <a:t>(K&amp;R)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300" y="8369297"/>
            <a:ext cx="1769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kappen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bomen: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325" y="535101"/>
            <a:ext cx="7737360" cy="413736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827298" y="4684069"/>
            <a:ext cx="9074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1A</a:t>
            </a:r>
            <a:endParaRPr sz="800">
              <a:latin typeface="Segoe UI Light"/>
              <a:cs typeface="Segoe U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827298" y="9028366"/>
            <a:ext cx="9226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43771" y="64383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27089" y="8417211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082397" y="6664627"/>
            <a:ext cx="2103120" cy="1908810"/>
            <a:chOff x="9082397" y="6664627"/>
            <a:chExt cx="2103120" cy="1908810"/>
          </a:xfrm>
        </p:grpSpPr>
        <p:sp>
          <p:nvSpPr>
            <p:cNvPr id="19" name="object 19"/>
            <p:cNvSpPr/>
            <p:nvPr/>
          </p:nvSpPr>
          <p:spPr>
            <a:xfrm>
              <a:off x="10812013" y="6677327"/>
              <a:ext cx="360680" cy="252729"/>
            </a:xfrm>
            <a:custGeom>
              <a:avLst/>
              <a:gdLst/>
              <a:ahLst/>
              <a:cxnLst/>
              <a:rect l="l" t="t" r="r" b="b"/>
              <a:pathLst>
                <a:path w="360679" h="252729">
                  <a:moveTo>
                    <a:pt x="360476" y="0"/>
                  </a:moveTo>
                  <a:lnTo>
                    <a:pt x="0" y="252437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812010" y="6843621"/>
              <a:ext cx="87630" cy="98425"/>
            </a:xfrm>
            <a:custGeom>
              <a:avLst/>
              <a:gdLst/>
              <a:ahLst/>
              <a:cxnLst/>
              <a:rect l="l" t="t" r="r" b="b"/>
              <a:pathLst>
                <a:path w="87629" h="98425">
                  <a:moveTo>
                    <a:pt x="87261" y="98285"/>
                  </a:moveTo>
                  <a:lnTo>
                    <a:pt x="0" y="86144"/>
                  </a:lnTo>
                  <a:lnTo>
                    <a:pt x="1844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95097" y="8175711"/>
              <a:ext cx="213360" cy="385445"/>
            </a:xfrm>
            <a:custGeom>
              <a:avLst/>
              <a:gdLst/>
              <a:ahLst/>
              <a:cxnLst/>
              <a:rect l="l" t="t" r="r" b="b"/>
              <a:pathLst>
                <a:path w="213359" h="385445">
                  <a:moveTo>
                    <a:pt x="0" y="384924"/>
                  </a:moveTo>
                  <a:lnTo>
                    <a:pt x="213347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224702" y="8175720"/>
              <a:ext cx="105410" cy="85725"/>
            </a:xfrm>
            <a:custGeom>
              <a:avLst/>
              <a:gdLst/>
              <a:ahLst/>
              <a:cxnLst/>
              <a:rect l="l" t="t" r="r" b="b"/>
              <a:pathLst>
                <a:path w="105409" h="85725">
                  <a:moveTo>
                    <a:pt x="0" y="27343"/>
                  </a:moveTo>
                  <a:lnTo>
                    <a:pt x="83743" y="0"/>
                  </a:lnTo>
                  <a:lnTo>
                    <a:pt x="104927" y="85521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4" name="object 24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15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95166"/>
            <a:ext cx="2537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7299" y="4528366"/>
            <a:ext cx="2509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4528366"/>
            <a:ext cx="2973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89" y="4908867"/>
            <a:ext cx="6840004" cy="39767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004" y="54000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9" name="object 9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16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5022850" cy="358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1B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Drie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 marR="27622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volgt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begane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grond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rooilijn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sportzaal,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maar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steekt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verdiepingen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voren.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Hierdoor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zichtlijn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door.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verbinding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groengebied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blijft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hierdoor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behouden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eventueel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fietspad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vervolgd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bosgebied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(zie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1.2).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ingreep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zorgt</a:t>
            </a:r>
            <a:endParaRPr sz="1200">
              <a:latin typeface="Arial"/>
              <a:cs typeface="Arial"/>
            </a:endParaRPr>
          </a:p>
          <a:p>
            <a:pPr marL="12700" marR="30924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interessante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zichtlijn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2700" marR="426720">
              <a:lnSpc>
                <a:spcPct val="1389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deel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bevindt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Netwerk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Brabant.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terrein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gebruikt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endParaRPr sz="1200">
              <a:latin typeface="Arial"/>
              <a:cs typeface="Arial"/>
            </a:endParaRPr>
          </a:p>
          <a:p>
            <a:pPr marL="12700" marR="26797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buitenruimte,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beperkingen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verhardingen.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bouwmassa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valt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contour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Natuurnetwerk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Brabant.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234177"/>
            <a:ext cx="2250440" cy="180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Footprint: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(2451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m²):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Buitenterrein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Molenven: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</a:t>
            </a:r>
            <a:endParaRPr sz="1200">
              <a:latin typeface="Arial"/>
              <a:cs typeface="Arial"/>
            </a:endParaRPr>
          </a:p>
          <a:p>
            <a:pPr marL="12700" marR="25463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K&amp;R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 Fietsparkeren: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kappen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0500" y="4234177"/>
            <a:ext cx="1397635" cy="180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990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variatie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2-3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lagen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240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46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210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stuks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38 </a:t>
            </a:r>
            <a:r>
              <a:rPr sz="1200" spc="-85" dirty="0">
                <a:solidFill>
                  <a:srgbClr val="231F20"/>
                </a:solidFill>
                <a:latin typeface="Arial"/>
                <a:cs typeface="Arial"/>
              </a:rPr>
              <a:t>(K&amp;R)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37159"/>
            <a:ext cx="7736827" cy="413682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27298" y="4671233"/>
            <a:ext cx="8991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1B</a:t>
            </a:r>
            <a:endParaRPr sz="800">
              <a:latin typeface="Segoe UI Light"/>
              <a:cs typeface="Segoe UI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27298" y="9028366"/>
            <a:ext cx="919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6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043771" y="64383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27089" y="8417211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082397" y="6664627"/>
            <a:ext cx="2103120" cy="1908810"/>
            <a:chOff x="9082397" y="6664627"/>
            <a:chExt cx="2103120" cy="1908810"/>
          </a:xfrm>
        </p:grpSpPr>
        <p:sp>
          <p:nvSpPr>
            <p:cNvPr id="16" name="object 16"/>
            <p:cNvSpPr/>
            <p:nvPr/>
          </p:nvSpPr>
          <p:spPr>
            <a:xfrm>
              <a:off x="10812013" y="6677327"/>
              <a:ext cx="360680" cy="252729"/>
            </a:xfrm>
            <a:custGeom>
              <a:avLst/>
              <a:gdLst/>
              <a:ahLst/>
              <a:cxnLst/>
              <a:rect l="l" t="t" r="r" b="b"/>
              <a:pathLst>
                <a:path w="360679" h="252729">
                  <a:moveTo>
                    <a:pt x="360476" y="0"/>
                  </a:moveTo>
                  <a:lnTo>
                    <a:pt x="0" y="252437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12010" y="6843621"/>
              <a:ext cx="87630" cy="98425"/>
            </a:xfrm>
            <a:custGeom>
              <a:avLst/>
              <a:gdLst/>
              <a:ahLst/>
              <a:cxnLst/>
              <a:rect l="l" t="t" r="r" b="b"/>
              <a:pathLst>
                <a:path w="87629" h="98425">
                  <a:moveTo>
                    <a:pt x="87261" y="98285"/>
                  </a:moveTo>
                  <a:lnTo>
                    <a:pt x="0" y="86144"/>
                  </a:lnTo>
                  <a:lnTo>
                    <a:pt x="1844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95097" y="8175711"/>
              <a:ext cx="213360" cy="385445"/>
            </a:xfrm>
            <a:custGeom>
              <a:avLst/>
              <a:gdLst/>
              <a:ahLst/>
              <a:cxnLst/>
              <a:rect l="l" t="t" r="r" b="b"/>
              <a:pathLst>
                <a:path w="213359" h="385445">
                  <a:moveTo>
                    <a:pt x="0" y="384924"/>
                  </a:moveTo>
                  <a:lnTo>
                    <a:pt x="213347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24702" y="8175720"/>
              <a:ext cx="105410" cy="85725"/>
            </a:xfrm>
            <a:custGeom>
              <a:avLst/>
              <a:gdLst/>
              <a:ahLst/>
              <a:cxnLst/>
              <a:rect l="l" t="t" r="r" b="b"/>
              <a:pathLst>
                <a:path w="105409" h="85725">
                  <a:moveTo>
                    <a:pt x="0" y="27343"/>
                  </a:moveTo>
                  <a:lnTo>
                    <a:pt x="83743" y="0"/>
                  </a:lnTo>
                  <a:lnTo>
                    <a:pt x="104927" y="85521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1" name="object 2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17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904166"/>
            <a:ext cx="2534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7299" y="4537366"/>
            <a:ext cx="25063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4537366"/>
            <a:ext cx="29692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6840004" cy="39768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39989" y="4908867"/>
            <a:ext cx="6840004" cy="397678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9" name="object 9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18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00" y="545185"/>
            <a:ext cx="6840004" cy="39716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27299" y="8904166"/>
            <a:ext cx="919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6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31070"/>
            <a:ext cx="8991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1B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2300" y="8904166"/>
            <a:ext cx="9226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300" y="4531070"/>
            <a:ext cx="9074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1A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704" y="4917211"/>
            <a:ext cx="6873887" cy="39747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3060" y="4917211"/>
            <a:ext cx="6873887" cy="39747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9989" y="541591"/>
            <a:ext cx="6840004" cy="39716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286125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1A</a:t>
            </a:r>
            <a:r>
              <a:rPr sz="1200" spc="3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1B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Lucida Sans Unicode"/>
                <a:cs typeface="Lucida Sans Unicode"/>
              </a:rPr>
              <a:t>19</a:t>
            </a:fld>
            <a:r>
              <a:rPr spc="-25" dirty="0">
                <a:latin typeface="Lucida Sans Unicode"/>
                <a:cs typeface="Lucida Sans Unicode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68627"/>
            <a:ext cx="194754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C</a:t>
            </a:r>
            <a:r>
              <a:rPr sz="2200" spc="-1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O</a:t>
            </a:r>
            <a:r>
              <a:rPr sz="2200" spc="-1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5" dirty="0">
                <a:solidFill>
                  <a:srgbClr val="231F20"/>
                </a:solidFill>
                <a:latin typeface="Arial Black"/>
                <a:cs typeface="Arial Black"/>
              </a:rPr>
              <a:t>L</a:t>
            </a:r>
            <a:r>
              <a:rPr sz="2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O</a:t>
            </a:r>
            <a:r>
              <a:rPr sz="2200" spc="-1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F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O</a:t>
            </a:r>
            <a:r>
              <a:rPr sz="2200" spc="-8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110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596178"/>
            <a:ext cx="1388745" cy="787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VRIJGAVE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Opsteller(s):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Remond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Baselmans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27299" y="8850178"/>
            <a:ext cx="67818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Vrijgave: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9-2-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2023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27299" y="8850178"/>
            <a:ext cx="1228090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Goedkeuring: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Mark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der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Poll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1755297"/>
            <a:ext cx="51758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99815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3B3A3B"/>
                </a:solidFill>
                <a:latin typeface="Arial"/>
                <a:cs typeface="Arial"/>
              </a:rPr>
              <a:t>IKC</a:t>
            </a:r>
            <a:r>
              <a:rPr sz="1200" spc="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B3A3B"/>
                </a:solidFill>
                <a:latin typeface="Arial"/>
                <a:cs typeface="Arial"/>
              </a:rPr>
              <a:t>Het</a:t>
            </a:r>
            <a:r>
              <a:rPr sz="1200" spc="1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3B3A3B"/>
                </a:solidFill>
                <a:latin typeface="Arial"/>
                <a:cs typeface="Arial"/>
              </a:rPr>
              <a:t>Kwartier</a:t>
            </a:r>
            <a:r>
              <a:rPr sz="1200" spc="1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3B3A3B"/>
                </a:solidFill>
                <a:latin typeface="Arial"/>
                <a:cs typeface="Arial"/>
              </a:rPr>
              <a:t>Vught Haalbaarheidsstudie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3B3A3B"/>
                </a:solidFill>
                <a:latin typeface="Arial"/>
                <a:cs typeface="Arial"/>
              </a:rPr>
              <a:t>Oosterhout/Maastricht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3B3A3B"/>
                </a:solidFill>
                <a:latin typeface="Arial"/>
                <a:cs typeface="Arial"/>
              </a:rPr>
              <a:t>IND_0480001_02b-Vught</a:t>
            </a:r>
            <a:r>
              <a:rPr sz="1200" spc="4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B3A3B"/>
                </a:solidFill>
                <a:latin typeface="Arial"/>
                <a:cs typeface="Arial"/>
              </a:rPr>
              <a:t>Haalbaarheidsstudie</a:t>
            </a:r>
            <a:r>
              <a:rPr sz="1200" spc="4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B3A3B"/>
                </a:solidFill>
                <a:latin typeface="Arial"/>
                <a:cs typeface="Arial"/>
              </a:rPr>
              <a:t>Het</a:t>
            </a:r>
            <a:r>
              <a:rPr sz="1200" spc="4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3B3A3B"/>
                </a:solidFill>
                <a:latin typeface="Arial"/>
                <a:cs typeface="Arial"/>
              </a:rPr>
              <a:t>Kwartier</a:t>
            </a:r>
            <a:r>
              <a:rPr sz="1200" spc="4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B3A3B"/>
                </a:solidFill>
                <a:latin typeface="Arial"/>
                <a:cs typeface="Arial"/>
              </a:rPr>
              <a:t>-</a:t>
            </a:r>
            <a:r>
              <a:rPr sz="1200" spc="4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B3A3B"/>
                </a:solidFill>
                <a:latin typeface="Arial"/>
                <a:cs typeface="Arial"/>
              </a:rPr>
              <a:t>alle</a:t>
            </a:r>
            <a:r>
              <a:rPr sz="1200" spc="4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3B3A3B"/>
                </a:solidFill>
                <a:latin typeface="Arial"/>
                <a:cs typeface="Arial"/>
              </a:rPr>
              <a:t>varianten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8001" y="9448803"/>
            <a:ext cx="1166003" cy="7683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72970" y="8892019"/>
            <a:ext cx="775889" cy="10168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327299" y="6500059"/>
            <a:ext cx="108013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900" spc="-114" dirty="0">
                <a:solidFill>
                  <a:srgbClr val="231F20"/>
                </a:solidFill>
                <a:latin typeface="Arial Black"/>
                <a:cs typeface="Arial Black"/>
              </a:rPr>
              <a:t>Gemeente</a:t>
            </a:r>
            <a:r>
              <a:rPr sz="900" spc="-10" dirty="0">
                <a:solidFill>
                  <a:srgbClr val="231F20"/>
                </a:solidFill>
                <a:latin typeface="Arial Black"/>
                <a:cs typeface="Arial Black"/>
              </a:rPr>
              <a:t> Vught </a:t>
            </a:r>
            <a:r>
              <a:rPr sz="900" spc="-45" dirty="0">
                <a:solidFill>
                  <a:srgbClr val="231F20"/>
                </a:solidFill>
                <a:latin typeface="Arial"/>
                <a:cs typeface="Arial"/>
              </a:rPr>
              <a:t>Secr.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van</a:t>
            </a:r>
            <a:r>
              <a:rPr sz="9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Rooijstraat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3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900" spc="-30" dirty="0">
                <a:solidFill>
                  <a:srgbClr val="231F20"/>
                </a:solidFill>
                <a:latin typeface="Arial"/>
                <a:cs typeface="Arial"/>
              </a:rPr>
              <a:t> Postbus</a:t>
            </a: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10100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45" dirty="0">
                <a:solidFill>
                  <a:srgbClr val="231F20"/>
                </a:solidFill>
                <a:latin typeface="Arial"/>
                <a:cs typeface="Arial"/>
              </a:rPr>
              <a:t>5261</a:t>
            </a:r>
            <a:r>
              <a:rPr sz="9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0" dirty="0">
                <a:solidFill>
                  <a:srgbClr val="231F20"/>
                </a:solidFill>
                <a:latin typeface="Arial"/>
                <a:cs typeface="Arial"/>
              </a:rPr>
              <a:t>EP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Vught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114" dirty="0">
                <a:solidFill>
                  <a:srgbClr val="231F20"/>
                </a:solidFill>
                <a:latin typeface="Arial"/>
                <a:cs typeface="Arial"/>
              </a:rPr>
              <a:t>+31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Arial"/>
                <a:cs typeface="Arial"/>
              </a:rPr>
              <a:t>(0)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73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 65 80</a:t>
            </a: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680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27299" y="7429699"/>
            <a:ext cx="10090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Arial"/>
                <a:cs typeface="Arial"/>
                <a:hlinkClick r:id="rId4"/>
              </a:rPr>
              <a:t>gemeente@vught.nl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9999" y="5292002"/>
            <a:ext cx="2480769" cy="89999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540000" y="5292002"/>
            <a:ext cx="900430" cy="900430"/>
          </a:xfrm>
          <a:custGeom>
            <a:avLst/>
            <a:gdLst/>
            <a:ahLst/>
            <a:cxnLst/>
            <a:rect l="l" t="t" r="r" b="b"/>
            <a:pathLst>
              <a:path w="900430" h="900429">
                <a:moveTo>
                  <a:pt x="450006" y="900000"/>
                </a:moveTo>
                <a:lnTo>
                  <a:pt x="400973" y="897359"/>
                </a:lnTo>
                <a:lnTo>
                  <a:pt x="353469" y="889621"/>
                </a:lnTo>
                <a:lnTo>
                  <a:pt x="307770" y="877059"/>
                </a:lnTo>
                <a:lnTo>
                  <a:pt x="264148" y="859949"/>
                </a:lnTo>
                <a:lnTo>
                  <a:pt x="222880" y="838564"/>
                </a:lnTo>
                <a:lnTo>
                  <a:pt x="184238" y="813179"/>
                </a:lnTo>
                <a:lnTo>
                  <a:pt x="148499" y="784068"/>
                </a:lnTo>
                <a:lnTo>
                  <a:pt x="115937" y="751507"/>
                </a:lnTo>
                <a:lnTo>
                  <a:pt x="86825" y="715769"/>
                </a:lnTo>
                <a:lnTo>
                  <a:pt x="61439" y="677128"/>
                </a:lnTo>
                <a:lnTo>
                  <a:pt x="40053" y="635860"/>
                </a:lnTo>
                <a:lnTo>
                  <a:pt x="22941" y="592239"/>
                </a:lnTo>
                <a:lnTo>
                  <a:pt x="10379" y="546539"/>
                </a:lnTo>
                <a:lnTo>
                  <a:pt x="2716" y="499498"/>
                </a:lnTo>
                <a:lnTo>
                  <a:pt x="0" y="450000"/>
                </a:lnTo>
                <a:lnTo>
                  <a:pt x="2640" y="400965"/>
                </a:lnTo>
                <a:lnTo>
                  <a:pt x="10379" y="353461"/>
                </a:lnTo>
                <a:lnTo>
                  <a:pt x="22941" y="307760"/>
                </a:lnTo>
                <a:lnTo>
                  <a:pt x="40053" y="264139"/>
                </a:lnTo>
                <a:lnTo>
                  <a:pt x="61439" y="222871"/>
                </a:lnTo>
                <a:lnTo>
                  <a:pt x="86825" y="184230"/>
                </a:lnTo>
                <a:lnTo>
                  <a:pt x="115937" y="148492"/>
                </a:lnTo>
                <a:lnTo>
                  <a:pt x="148499" y="115931"/>
                </a:lnTo>
                <a:lnTo>
                  <a:pt x="184238" y="86820"/>
                </a:lnTo>
                <a:lnTo>
                  <a:pt x="222880" y="61435"/>
                </a:lnTo>
                <a:lnTo>
                  <a:pt x="264148" y="40050"/>
                </a:lnTo>
                <a:lnTo>
                  <a:pt x="307770" y="22940"/>
                </a:lnTo>
                <a:lnTo>
                  <a:pt x="353469" y="10378"/>
                </a:lnTo>
                <a:lnTo>
                  <a:pt x="400973" y="2640"/>
                </a:lnTo>
                <a:lnTo>
                  <a:pt x="450006" y="0"/>
                </a:lnTo>
                <a:lnTo>
                  <a:pt x="499036" y="2640"/>
                </a:lnTo>
                <a:lnTo>
                  <a:pt x="546538" y="10378"/>
                </a:lnTo>
                <a:lnTo>
                  <a:pt x="592236" y="22940"/>
                </a:lnTo>
                <a:lnTo>
                  <a:pt x="635856" y="40050"/>
                </a:lnTo>
                <a:lnTo>
                  <a:pt x="677123" y="61435"/>
                </a:lnTo>
                <a:lnTo>
                  <a:pt x="715763" y="86820"/>
                </a:lnTo>
                <a:lnTo>
                  <a:pt x="751501" y="115931"/>
                </a:lnTo>
                <a:lnTo>
                  <a:pt x="784064" y="148492"/>
                </a:lnTo>
                <a:lnTo>
                  <a:pt x="813175" y="184230"/>
                </a:lnTo>
                <a:lnTo>
                  <a:pt x="838561" y="222871"/>
                </a:lnTo>
                <a:lnTo>
                  <a:pt x="859946" y="264139"/>
                </a:lnTo>
                <a:lnTo>
                  <a:pt x="875478" y="303733"/>
                </a:lnTo>
                <a:lnTo>
                  <a:pt x="247721" y="303733"/>
                </a:lnTo>
                <a:lnTo>
                  <a:pt x="199113" y="315257"/>
                </a:lnTo>
                <a:lnTo>
                  <a:pt x="165694" y="345770"/>
                </a:lnTo>
                <a:lnTo>
                  <a:pt x="146414" y="389185"/>
                </a:lnTo>
                <a:lnTo>
                  <a:pt x="140221" y="439414"/>
                </a:lnTo>
                <a:lnTo>
                  <a:pt x="146002" y="496067"/>
                </a:lnTo>
                <a:lnTo>
                  <a:pt x="164434" y="540731"/>
                </a:lnTo>
                <a:lnTo>
                  <a:pt x="197152" y="570016"/>
                </a:lnTo>
                <a:lnTo>
                  <a:pt x="245788" y="580530"/>
                </a:lnTo>
                <a:lnTo>
                  <a:pt x="880276" y="580530"/>
                </a:lnTo>
                <a:lnTo>
                  <a:pt x="877058" y="592239"/>
                </a:lnTo>
                <a:lnTo>
                  <a:pt x="859946" y="635860"/>
                </a:lnTo>
                <a:lnTo>
                  <a:pt x="838561" y="677128"/>
                </a:lnTo>
                <a:lnTo>
                  <a:pt x="813175" y="715769"/>
                </a:lnTo>
                <a:lnTo>
                  <a:pt x="784064" y="751507"/>
                </a:lnTo>
                <a:lnTo>
                  <a:pt x="751501" y="784068"/>
                </a:lnTo>
                <a:lnTo>
                  <a:pt x="715763" y="813179"/>
                </a:lnTo>
                <a:lnTo>
                  <a:pt x="677123" y="838564"/>
                </a:lnTo>
                <a:lnTo>
                  <a:pt x="635856" y="859949"/>
                </a:lnTo>
                <a:lnTo>
                  <a:pt x="592236" y="877059"/>
                </a:lnTo>
                <a:lnTo>
                  <a:pt x="546538" y="889621"/>
                </a:lnTo>
                <a:lnTo>
                  <a:pt x="499036" y="897359"/>
                </a:lnTo>
                <a:lnTo>
                  <a:pt x="450006" y="900000"/>
                </a:lnTo>
                <a:close/>
              </a:path>
              <a:path w="900430" h="900429">
                <a:moveTo>
                  <a:pt x="389655" y="384594"/>
                </a:moveTo>
                <a:lnTo>
                  <a:pt x="340535" y="384594"/>
                </a:lnTo>
                <a:lnTo>
                  <a:pt x="331528" y="352281"/>
                </a:lnTo>
                <a:lnTo>
                  <a:pt x="313420" y="326671"/>
                </a:lnTo>
                <a:lnTo>
                  <a:pt x="285666" y="309808"/>
                </a:lnTo>
                <a:lnTo>
                  <a:pt x="247721" y="303733"/>
                </a:lnTo>
                <a:lnTo>
                  <a:pt x="875478" y="303733"/>
                </a:lnTo>
                <a:lnTo>
                  <a:pt x="876626" y="306661"/>
                </a:lnTo>
                <a:lnTo>
                  <a:pt x="631262" y="306661"/>
                </a:lnTo>
                <a:lnTo>
                  <a:pt x="631096" y="307626"/>
                </a:lnTo>
                <a:lnTo>
                  <a:pt x="389655" y="307626"/>
                </a:lnTo>
                <a:lnTo>
                  <a:pt x="389655" y="384594"/>
                </a:lnTo>
                <a:close/>
              </a:path>
              <a:path w="900430" h="900429">
                <a:moveTo>
                  <a:pt x="638962" y="383871"/>
                </a:moveTo>
                <a:lnTo>
                  <a:pt x="648431" y="329197"/>
                </a:lnTo>
                <a:lnTo>
                  <a:pt x="717284" y="329197"/>
                </a:lnTo>
                <a:lnTo>
                  <a:pt x="721087" y="328098"/>
                </a:lnTo>
                <a:lnTo>
                  <a:pt x="725680" y="323679"/>
                </a:lnTo>
                <a:lnTo>
                  <a:pt x="726829" y="320885"/>
                </a:lnTo>
                <a:lnTo>
                  <a:pt x="726829" y="317526"/>
                </a:lnTo>
                <a:lnTo>
                  <a:pt x="727246" y="317132"/>
                </a:lnTo>
                <a:lnTo>
                  <a:pt x="727246" y="306661"/>
                </a:lnTo>
                <a:lnTo>
                  <a:pt x="876626" y="306661"/>
                </a:lnTo>
                <a:lnTo>
                  <a:pt x="877058" y="307760"/>
                </a:lnTo>
                <a:lnTo>
                  <a:pt x="889620" y="353461"/>
                </a:lnTo>
                <a:lnTo>
                  <a:pt x="894145" y="381235"/>
                </a:lnTo>
                <a:lnTo>
                  <a:pt x="668228" y="381235"/>
                </a:lnTo>
                <a:lnTo>
                  <a:pt x="661638" y="381400"/>
                </a:lnTo>
                <a:lnTo>
                  <a:pt x="654564" y="381893"/>
                </a:lnTo>
                <a:lnTo>
                  <a:pt x="647005" y="382717"/>
                </a:lnTo>
                <a:lnTo>
                  <a:pt x="638962" y="383871"/>
                </a:lnTo>
                <a:close/>
              </a:path>
              <a:path w="900430" h="900429">
                <a:moveTo>
                  <a:pt x="881343" y="576651"/>
                </a:moveTo>
                <a:lnTo>
                  <a:pt x="475507" y="576651"/>
                </a:lnTo>
                <a:lnTo>
                  <a:pt x="510980" y="571536"/>
                </a:lnTo>
                <a:lnTo>
                  <a:pt x="538876" y="556433"/>
                </a:lnTo>
                <a:lnTo>
                  <a:pt x="557128" y="531706"/>
                </a:lnTo>
                <a:lnTo>
                  <a:pt x="563521" y="498501"/>
                </a:lnTo>
                <a:lnTo>
                  <a:pt x="563613" y="497390"/>
                </a:lnTo>
                <a:lnTo>
                  <a:pt x="558615" y="468952"/>
                </a:lnTo>
                <a:lnTo>
                  <a:pt x="546128" y="449184"/>
                </a:lnTo>
                <a:lnTo>
                  <a:pt x="530232" y="436773"/>
                </a:lnTo>
                <a:lnTo>
                  <a:pt x="514949" y="430080"/>
                </a:lnTo>
                <a:lnTo>
                  <a:pt x="528416" y="424163"/>
                </a:lnTo>
                <a:lnTo>
                  <a:pt x="541443" y="413364"/>
                </a:lnTo>
                <a:lnTo>
                  <a:pt x="551278" y="396737"/>
                </a:lnTo>
                <a:lnTo>
                  <a:pt x="555169" y="373336"/>
                </a:lnTo>
                <a:lnTo>
                  <a:pt x="549580" y="344699"/>
                </a:lnTo>
                <a:lnTo>
                  <a:pt x="533950" y="324153"/>
                </a:lnTo>
                <a:lnTo>
                  <a:pt x="509982" y="311770"/>
                </a:lnTo>
                <a:lnTo>
                  <a:pt x="479379" y="307626"/>
                </a:lnTo>
                <a:lnTo>
                  <a:pt x="631096" y="307626"/>
                </a:lnTo>
                <a:lnTo>
                  <a:pt x="614869" y="402120"/>
                </a:lnTo>
                <a:lnTo>
                  <a:pt x="630630" y="406661"/>
                </a:lnTo>
                <a:lnTo>
                  <a:pt x="689362" y="406661"/>
                </a:lnTo>
                <a:lnTo>
                  <a:pt x="693318" y="408998"/>
                </a:lnTo>
                <a:lnTo>
                  <a:pt x="708081" y="436658"/>
                </a:lnTo>
                <a:lnTo>
                  <a:pt x="708020" y="450000"/>
                </a:lnTo>
                <a:lnTo>
                  <a:pt x="696117" y="476651"/>
                </a:lnTo>
                <a:lnTo>
                  <a:pt x="615621" y="476651"/>
                </a:lnTo>
                <a:lnTo>
                  <a:pt x="613360" y="477895"/>
                </a:lnTo>
                <a:lnTo>
                  <a:pt x="603998" y="491173"/>
                </a:lnTo>
                <a:lnTo>
                  <a:pt x="607864" y="494615"/>
                </a:lnTo>
                <a:lnTo>
                  <a:pt x="611458" y="497390"/>
                </a:lnTo>
                <a:lnTo>
                  <a:pt x="648835" y="512573"/>
                </a:lnTo>
                <a:lnTo>
                  <a:pt x="654552" y="513138"/>
                </a:lnTo>
                <a:lnTo>
                  <a:pt x="895061" y="513138"/>
                </a:lnTo>
                <a:lnTo>
                  <a:pt x="889620" y="546539"/>
                </a:lnTo>
                <a:lnTo>
                  <a:pt x="886068" y="559461"/>
                </a:lnTo>
                <a:lnTo>
                  <a:pt x="604169" y="559461"/>
                </a:lnTo>
                <a:lnTo>
                  <a:pt x="604169" y="576358"/>
                </a:lnTo>
                <a:lnTo>
                  <a:pt x="881423" y="576358"/>
                </a:lnTo>
                <a:lnTo>
                  <a:pt x="881343" y="576651"/>
                </a:lnTo>
                <a:close/>
              </a:path>
              <a:path w="900430" h="900429">
                <a:moveTo>
                  <a:pt x="246565" y="557988"/>
                </a:moveTo>
                <a:lnTo>
                  <a:pt x="208114" y="547722"/>
                </a:lnTo>
                <a:lnTo>
                  <a:pt x="183478" y="520763"/>
                </a:lnTo>
                <a:lnTo>
                  <a:pt x="170372" y="482869"/>
                </a:lnTo>
                <a:lnTo>
                  <a:pt x="166512" y="439795"/>
                </a:lnTo>
                <a:lnTo>
                  <a:pt x="171189" y="396808"/>
                </a:lnTo>
                <a:lnTo>
                  <a:pt x="185655" y="360596"/>
                </a:lnTo>
                <a:lnTo>
                  <a:pt x="210563" y="335607"/>
                </a:lnTo>
                <a:lnTo>
                  <a:pt x="246565" y="326289"/>
                </a:lnTo>
                <a:lnTo>
                  <a:pt x="273462" y="330534"/>
                </a:lnTo>
                <a:lnTo>
                  <a:pt x="293216" y="342468"/>
                </a:lnTo>
                <a:lnTo>
                  <a:pt x="306660" y="360889"/>
                </a:lnTo>
                <a:lnTo>
                  <a:pt x="314629" y="384594"/>
                </a:lnTo>
                <a:lnTo>
                  <a:pt x="389655" y="384594"/>
                </a:lnTo>
                <a:lnTo>
                  <a:pt x="389655" y="500831"/>
                </a:lnTo>
                <a:lnTo>
                  <a:pt x="316171" y="500831"/>
                </a:lnTo>
                <a:lnTo>
                  <a:pt x="307036" y="524033"/>
                </a:lnTo>
                <a:lnTo>
                  <a:pt x="293259" y="542095"/>
                </a:lnTo>
                <a:lnTo>
                  <a:pt x="273537" y="553814"/>
                </a:lnTo>
                <a:lnTo>
                  <a:pt x="246565" y="557988"/>
                </a:lnTo>
                <a:close/>
              </a:path>
              <a:path w="900430" h="900429">
                <a:moveTo>
                  <a:pt x="472412" y="420370"/>
                </a:moveTo>
                <a:lnTo>
                  <a:pt x="414789" y="420370"/>
                </a:lnTo>
                <a:lnTo>
                  <a:pt x="414789" y="328619"/>
                </a:lnTo>
                <a:lnTo>
                  <a:pt x="475122" y="328619"/>
                </a:lnTo>
                <a:lnTo>
                  <a:pt x="499793" y="332179"/>
                </a:lnTo>
                <a:lnTo>
                  <a:pt x="516739" y="341936"/>
                </a:lnTo>
                <a:lnTo>
                  <a:pt x="526508" y="356504"/>
                </a:lnTo>
                <a:lnTo>
                  <a:pt x="529642" y="374498"/>
                </a:lnTo>
                <a:lnTo>
                  <a:pt x="526573" y="393474"/>
                </a:lnTo>
                <a:lnTo>
                  <a:pt x="516687" y="407931"/>
                </a:lnTo>
                <a:lnTo>
                  <a:pt x="498972" y="417139"/>
                </a:lnTo>
                <a:lnTo>
                  <a:pt x="472412" y="420370"/>
                </a:lnTo>
                <a:close/>
              </a:path>
              <a:path w="900430" h="900429">
                <a:moveTo>
                  <a:pt x="895061" y="513138"/>
                </a:moveTo>
                <a:lnTo>
                  <a:pt x="660464" y="513138"/>
                </a:lnTo>
                <a:lnTo>
                  <a:pt x="668126" y="512833"/>
                </a:lnTo>
                <a:lnTo>
                  <a:pt x="675478" y="511916"/>
                </a:lnTo>
                <a:lnTo>
                  <a:pt x="712319" y="493846"/>
                </a:lnTo>
                <a:lnTo>
                  <a:pt x="731864" y="457620"/>
                </a:lnTo>
                <a:lnTo>
                  <a:pt x="733266" y="433483"/>
                </a:lnTo>
                <a:lnTo>
                  <a:pt x="731845" y="425476"/>
                </a:lnTo>
                <a:lnTo>
                  <a:pt x="711227" y="393307"/>
                </a:lnTo>
                <a:lnTo>
                  <a:pt x="668228" y="381235"/>
                </a:lnTo>
                <a:lnTo>
                  <a:pt x="894145" y="381235"/>
                </a:lnTo>
                <a:lnTo>
                  <a:pt x="897359" y="400965"/>
                </a:lnTo>
                <a:lnTo>
                  <a:pt x="899999" y="450000"/>
                </a:lnTo>
                <a:lnTo>
                  <a:pt x="897401" y="498258"/>
                </a:lnTo>
                <a:lnTo>
                  <a:pt x="897283" y="499498"/>
                </a:lnTo>
                <a:lnTo>
                  <a:pt x="895061" y="513138"/>
                </a:lnTo>
                <a:close/>
              </a:path>
              <a:path w="900430" h="900429">
                <a:moveTo>
                  <a:pt x="689362" y="406661"/>
                </a:moveTo>
                <a:lnTo>
                  <a:pt x="630630" y="406661"/>
                </a:lnTo>
                <a:lnTo>
                  <a:pt x="636726" y="404819"/>
                </a:lnTo>
                <a:lnTo>
                  <a:pt x="642386" y="403479"/>
                </a:lnTo>
                <a:lnTo>
                  <a:pt x="647641" y="402648"/>
                </a:lnTo>
                <a:lnTo>
                  <a:pt x="653181" y="401828"/>
                </a:lnTo>
                <a:lnTo>
                  <a:pt x="658475" y="401403"/>
                </a:lnTo>
                <a:lnTo>
                  <a:pt x="671020" y="401403"/>
                </a:lnTo>
                <a:lnTo>
                  <a:pt x="677507" y="402381"/>
                </a:lnTo>
                <a:lnTo>
                  <a:pt x="688663" y="406248"/>
                </a:lnTo>
                <a:lnTo>
                  <a:pt x="689362" y="406661"/>
                </a:lnTo>
                <a:close/>
              </a:path>
              <a:path w="900430" h="900429">
                <a:moveTo>
                  <a:pt x="473189" y="555645"/>
                </a:moveTo>
                <a:lnTo>
                  <a:pt x="414789" y="555645"/>
                </a:lnTo>
                <a:lnTo>
                  <a:pt x="414789" y="442138"/>
                </a:lnTo>
                <a:lnTo>
                  <a:pt x="470093" y="442138"/>
                </a:lnTo>
                <a:lnTo>
                  <a:pt x="499756" y="446080"/>
                </a:lnTo>
                <a:lnTo>
                  <a:pt x="520897" y="457347"/>
                </a:lnTo>
                <a:lnTo>
                  <a:pt x="533555" y="475100"/>
                </a:lnTo>
                <a:lnTo>
                  <a:pt x="537722" y="498258"/>
                </a:lnTo>
                <a:lnTo>
                  <a:pt x="537664" y="499034"/>
                </a:lnTo>
                <a:lnTo>
                  <a:pt x="532896" y="523996"/>
                </a:lnTo>
                <a:lnTo>
                  <a:pt x="519399" y="541799"/>
                </a:lnTo>
                <a:lnTo>
                  <a:pt x="498941" y="552238"/>
                </a:lnTo>
                <a:lnTo>
                  <a:pt x="473189" y="555645"/>
                </a:lnTo>
                <a:close/>
              </a:path>
              <a:path w="900430" h="900429">
                <a:moveTo>
                  <a:pt x="668809" y="490602"/>
                </a:moveTo>
                <a:lnTo>
                  <a:pt x="655891" y="490602"/>
                </a:lnTo>
                <a:lnTo>
                  <a:pt x="650402" y="489859"/>
                </a:lnTo>
                <a:lnTo>
                  <a:pt x="622254" y="477394"/>
                </a:lnTo>
                <a:lnTo>
                  <a:pt x="620138" y="476651"/>
                </a:lnTo>
                <a:lnTo>
                  <a:pt x="696117" y="476651"/>
                </a:lnTo>
                <a:lnTo>
                  <a:pt x="691335" y="481762"/>
                </a:lnTo>
                <a:lnTo>
                  <a:pt x="686528" y="485033"/>
                </a:lnTo>
                <a:lnTo>
                  <a:pt x="675183" y="489452"/>
                </a:lnTo>
                <a:lnTo>
                  <a:pt x="668809" y="490602"/>
                </a:lnTo>
                <a:close/>
              </a:path>
              <a:path w="900430" h="900429">
                <a:moveTo>
                  <a:pt x="880276" y="580530"/>
                </a:moveTo>
                <a:lnTo>
                  <a:pt x="245788" y="580530"/>
                </a:lnTo>
                <a:lnTo>
                  <a:pt x="285247" y="573929"/>
                </a:lnTo>
                <a:lnTo>
                  <a:pt x="313465" y="556285"/>
                </a:lnTo>
                <a:lnTo>
                  <a:pt x="331823" y="530839"/>
                </a:lnTo>
                <a:lnTo>
                  <a:pt x="341697" y="500831"/>
                </a:lnTo>
                <a:lnTo>
                  <a:pt x="389655" y="500831"/>
                </a:lnTo>
                <a:lnTo>
                  <a:pt x="389655" y="576651"/>
                </a:lnTo>
                <a:lnTo>
                  <a:pt x="881343" y="576651"/>
                </a:lnTo>
                <a:lnTo>
                  <a:pt x="880276" y="580530"/>
                </a:lnTo>
                <a:close/>
              </a:path>
              <a:path w="900430" h="900429">
                <a:moveTo>
                  <a:pt x="881423" y="576358"/>
                </a:moveTo>
                <a:lnTo>
                  <a:pt x="730607" y="576358"/>
                </a:lnTo>
                <a:lnTo>
                  <a:pt x="730607" y="559461"/>
                </a:lnTo>
                <a:lnTo>
                  <a:pt x="886068" y="559461"/>
                </a:lnTo>
                <a:lnTo>
                  <a:pt x="881423" y="5763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7300" y="6500059"/>
            <a:ext cx="1127760" cy="7874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900" spc="-100" dirty="0">
                <a:solidFill>
                  <a:srgbClr val="231F20"/>
                </a:solidFill>
                <a:latin typeface="Arial Black"/>
                <a:cs typeface="Arial Black"/>
              </a:rPr>
              <a:t>Vestiging</a:t>
            </a:r>
            <a:r>
              <a:rPr sz="900" spc="-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Arial Black"/>
                <a:cs typeface="Arial Black"/>
              </a:rPr>
              <a:t>Oosterhout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Beneluxweg</a:t>
            </a:r>
            <a:r>
              <a:rPr sz="9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125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30" dirty="0">
                <a:solidFill>
                  <a:srgbClr val="231F20"/>
                </a:solidFill>
                <a:latin typeface="Arial"/>
                <a:cs typeface="Arial"/>
              </a:rPr>
              <a:t>Postbus</a:t>
            </a: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4900</a:t>
            </a:r>
            <a:r>
              <a:rPr sz="9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AA</a:t>
            </a:r>
            <a:r>
              <a:rPr sz="9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Oosterhout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114" dirty="0">
                <a:solidFill>
                  <a:srgbClr val="231F20"/>
                </a:solidFill>
                <a:latin typeface="Arial"/>
                <a:cs typeface="Arial"/>
              </a:rPr>
              <a:t>+31</a:t>
            </a:r>
            <a:r>
              <a:rPr sz="9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Arial"/>
                <a:cs typeface="Arial"/>
              </a:rPr>
              <a:t>(0)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Arial"/>
                <a:cs typeface="Arial"/>
              </a:rPr>
              <a:t>162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487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2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27300" y="7429699"/>
            <a:ext cx="596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231F20"/>
                </a:solidFill>
                <a:latin typeface="Arial"/>
                <a:cs typeface="Arial"/>
                <a:hlinkClick r:id="rId6"/>
              </a:rPr>
              <a:t>info@cb5.nl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76530" y="6500059"/>
            <a:ext cx="1462405" cy="78740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900" spc="-100" dirty="0">
                <a:solidFill>
                  <a:srgbClr val="231F20"/>
                </a:solidFill>
                <a:latin typeface="Arial Black"/>
                <a:cs typeface="Arial Black"/>
              </a:rPr>
              <a:t>Vestiging</a:t>
            </a:r>
            <a:r>
              <a:rPr sz="900" spc="-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 Black"/>
                <a:cs typeface="Arial Black"/>
              </a:rPr>
              <a:t>Maastricht</a:t>
            </a:r>
            <a:endParaRPr sz="9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45" dirty="0">
                <a:solidFill>
                  <a:srgbClr val="231F20"/>
                </a:solidFill>
                <a:latin typeface="Arial"/>
                <a:cs typeface="Arial"/>
              </a:rPr>
              <a:t>Wim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Duisenbergplantsoen</a:t>
            </a:r>
            <a:r>
              <a:rPr sz="9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30" dirty="0">
                <a:solidFill>
                  <a:srgbClr val="231F20"/>
                </a:solidFill>
                <a:latin typeface="Arial"/>
                <a:cs typeface="Arial"/>
              </a:rPr>
              <a:t>Postbus</a:t>
            </a:r>
            <a:r>
              <a:rPr sz="9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959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6200</a:t>
            </a:r>
            <a:r>
              <a:rPr sz="9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AZ</a:t>
            </a:r>
            <a:r>
              <a:rPr sz="9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Maastricht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spc="-114" dirty="0">
                <a:solidFill>
                  <a:srgbClr val="231F20"/>
                </a:solidFill>
                <a:latin typeface="Arial"/>
                <a:cs typeface="Arial"/>
              </a:rPr>
              <a:t>+31</a:t>
            </a:r>
            <a:r>
              <a:rPr sz="9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Arial"/>
                <a:cs typeface="Arial"/>
              </a:rPr>
              <a:t>(0)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43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325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31F20"/>
                </a:solidFill>
                <a:latin typeface="Arial"/>
                <a:cs typeface="Arial"/>
              </a:rPr>
              <a:t>32</a:t>
            </a:r>
            <a:r>
              <a:rPr sz="9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76530" y="7429699"/>
            <a:ext cx="590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31F20"/>
                </a:solidFill>
                <a:latin typeface="Arial"/>
                <a:cs typeface="Arial"/>
                <a:hlinkClick r:id="rId7"/>
              </a:rPr>
              <a:t>www.cb5.nl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904166"/>
            <a:ext cx="2534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7299" y="4537366"/>
            <a:ext cx="25063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89" y="4908867"/>
            <a:ext cx="6840004" cy="3976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2300" y="8904166"/>
            <a:ext cx="2537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300" y="4537366"/>
            <a:ext cx="2509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1A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000" y="4908867"/>
            <a:ext cx="6840004" cy="39767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000" y="540004"/>
            <a:ext cx="6840004" cy="397680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286125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1A</a:t>
            </a:r>
            <a:r>
              <a:rPr sz="1200" spc="3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1B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Lucida Sans Unicode"/>
                <a:cs typeface="Lucida Sans Unicode"/>
              </a:rPr>
              <a:t>20</a:t>
            </a:fld>
            <a:r>
              <a:rPr spc="-25" dirty="0">
                <a:latin typeface="Lucida Sans Unicode"/>
                <a:cs typeface="Lucida Sans Unicode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9997" y="863918"/>
          <a:ext cx="14039849" cy="8583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32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1A</a:t>
                      </a:r>
                      <a:r>
                        <a:rPr sz="1200" spc="3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00" spc="-2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wee</a:t>
                      </a:r>
                      <a:r>
                        <a:rPr sz="1200" spc="3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32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1B</a:t>
                      </a:r>
                      <a:r>
                        <a:rPr sz="1200" spc="3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Drie</a:t>
                      </a:r>
                      <a:r>
                        <a:rPr sz="1200" spc="3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4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Inbedding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positionering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context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Bereikbaarheid,</a:t>
                      </a:r>
                      <a:r>
                        <a:rPr sz="1200" spc="2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verkeersveiligheid,</a:t>
                      </a:r>
                      <a:r>
                        <a:rPr sz="1200" spc="2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parkeren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Natuurbehoud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6400" marR="100203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voegt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zich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strip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voorzieningen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wordt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overstek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zichtbaar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Sluit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19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Jeugd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Actief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kan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locatie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niet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meer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gebruiken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571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6400" marR="820419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voegt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zich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strip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voorzieningen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wordt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overstek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zichtbaar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Sluit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13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Jeugd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Actief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kan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locatie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niet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meer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gebruiken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571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9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noodzakelijk?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Totale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kosten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12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15.375.265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12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15.274.940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8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(266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1.538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44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6002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marR="1003935" indent="-228600">
                        <a:lnSpc>
                          <a:spcPct val="138900"/>
                        </a:lnSpc>
                        <a:spcBef>
                          <a:spcPts val="994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55118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eventueel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toekomstige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uitbreiding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wordt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beperkt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door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Spelen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vruchtdragende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wenselijk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marR="822325" indent="-228600">
                        <a:lnSpc>
                          <a:spcPct val="138900"/>
                        </a:lnSpc>
                        <a:spcBef>
                          <a:spcPts val="994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2-3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Spelen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vruchtdragende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wenselijk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87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(551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2.972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690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2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288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970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39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toepassing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39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toepassing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7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Speelzones</a:t>
                      </a:r>
                      <a:r>
                        <a:rPr sz="12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30m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Omzetten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marR="762635" indent="-227965">
                        <a:lnSpc>
                          <a:spcPct val="138900"/>
                        </a:lnSpc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Conflict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bouwhoogte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meter),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goothoogte</a:t>
                      </a:r>
                      <a:r>
                        <a:rPr sz="1200" spc="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20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406400" marR="24765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Bouwvolume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staat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Natuur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Brabant,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helemaal,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afstemming</a:t>
                      </a:r>
                      <a:r>
                        <a:rPr sz="1200" spc="-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r>
                        <a:rPr sz="1200" spc="-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provincie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compensatie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noodzakelijk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--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&gt;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provincie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gaat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niet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akkoord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last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406400" marR="2349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Bouwvolume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Brabant,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helemaal,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afstemming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provincie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compensatie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noodzakelijk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last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847299" y="459298"/>
            <a:ext cx="5680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231F20"/>
                </a:solidFill>
                <a:latin typeface="Arial Black"/>
                <a:cs typeface="Arial Black"/>
              </a:rPr>
              <a:t>BEOORDELING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15" dirty="0">
                <a:solidFill>
                  <a:srgbClr val="231F20"/>
                </a:solidFill>
                <a:latin typeface="Arial Black"/>
                <a:cs typeface="Arial Black"/>
              </a:rPr>
              <a:t>1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85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NAA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55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45" dirty="0">
                <a:solidFill>
                  <a:srgbClr val="231F20"/>
                </a:solidFill>
                <a:latin typeface="Arial Black"/>
                <a:cs typeface="Arial Black"/>
              </a:rPr>
              <a:t>G</a:t>
            </a:r>
            <a:r>
              <a:rPr sz="1200" spc="-1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YMZAAL 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5" name="object 5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21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9200" y="424177"/>
            <a:ext cx="5101590" cy="358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358140">
              <a:lnSpc>
                <a:spcPct val="138900"/>
              </a:lnSpc>
              <a:spcBef>
                <a:spcPts val="100"/>
              </a:spcBef>
              <a:tabLst>
                <a:tab pos="507365" algn="l"/>
              </a:tabLst>
            </a:pP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3.3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2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OPBOUW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AANBOUW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RECHTS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VAN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HET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KWARTIER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50800">
              <a:lnSpc>
                <a:spcPct val="100000"/>
              </a:lnSpc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2A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Twee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50800" marR="7874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beperkt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constructie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wenselijk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derde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laag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is.</a:t>
            </a:r>
            <a:endParaRPr sz="1200">
              <a:latin typeface="Arial"/>
              <a:cs typeface="Arial"/>
            </a:endParaRPr>
          </a:p>
          <a:p>
            <a:pPr marL="50800" marR="177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betekent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toekomst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reserve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terras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boven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fietsenstalling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extra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(conform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onderzoek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endParaRPr sz="12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TenW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architecten/adviseurs).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50800" marR="34290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gevolg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hebben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verloren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gaan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gevolg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wegvallen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endParaRPr sz="1200">
              <a:latin typeface="Arial"/>
              <a:cs typeface="Arial"/>
            </a:endParaRPr>
          </a:p>
          <a:p>
            <a:pPr marL="50800" marR="7048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raampartijen.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ca.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700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9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restruimte.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gewenste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behalen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2x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880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32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toegevoegd.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234177"/>
            <a:ext cx="4895850" cy="1295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positie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uitgegaan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endParaRPr sz="1200">
              <a:latin typeface="Arial"/>
              <a:cs typeface="Arial"/>
            </a:endParaRPr>
          </a:p>
          <a:p>
            <a:pPr marL="12700" marR="6667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bouwmassa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Kwartier,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waarbij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geplaatst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op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noodlokalen.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Beide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scholen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zoals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tegen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elkaar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gesitueerd.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krijgt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eigen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entree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linkerzijde.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5758177"/>
            <a:ext cx="4636135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extra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kanttekening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vleermuiskelder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boomgroep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verwijderd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08250" y="6591958"/>
          <a:ext cx="3660775" cy="173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Footprint: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880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(2451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m²):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K&amp;R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Fietsparkeren: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250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stuks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(K&amp;R)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827298" y="4684069"/>
            <a:ext cx="9239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2A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27298" y="9028366"/>
            <a:ext cx="95059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86900" y="5982364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76899" y="76221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112052" y="6140044"/>
            <a:ext cx="1210310" cy="1676400"/>
            <a:chOff x="11112052" y="6140044"/>
            <a:chExt cx="1210310" cy="1676400"/>
          </a:xfrm>
        </p:grpSpPr>
        <p:sp>
          <p:nvSpPr>
            <p:cNvPr id="17" name="object 17"/>
            <p:cNvSpPr/>
            <p:nvPr/>
          </p:nvSpPr>
          <p:spPr>
            <a:xfrm>
              <a:off x="11931983" y="6152744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15" y="0"/>
                  </a:moveTo>
                  <a:lnTo>
                    <a:pt x="0" y="226695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31983" y="6294772"/>
              <a:ext cx="86360" cy="102870"/>
            </a:xfrm>
            <a:custGeom>
              <a:avLst/>
              <a:gdLst/>
              <a:ahLst/>
              <a:cxnLst/>
              <a:rect l="l" t="t" r="r" b="b"/>
              <a:pathLst>
                <a:path w="86359" h="102870">
                  <a:moveTo>
                    <a:pt x="86207" y="102844"/>
                  </a:moveTo>
                  <a:lnTo>
                    <a:pt x="0" y="84658"/>
                  </a:lnTo>
                  <a:lnTo>
                    <a:pt x="24409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124752" y="7371122"/>
              <a:ext cx="84455" cy="432434"/>
            </a:xfrm>
            <a:custGeom>
              <a:avLst/>
              <a:gdLst/>
              <a:ahLst/>
              <a:cxnLst/>
              <a:rect l="l" t="t" r="r" b="b"/>
              <a:pathLst>
                <a:path w="84454" h="432434">
                  <a:moveTo>
                    <a:pt x="0" y="432003"/>
                  </a:moveTo>
                  <a:lnTo>
                    <a:pt x="83947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137502" y="7371125"/>
              <a:ext cx="118110" cy="74930"/>
            </a:xfrm>
            <a:custGeom>
              <a:avLst/>
              <a:gdLst/>
              <a:ahLst/>
              <a:cxnLst/>
              <a:rect l="l" t="t" r="r" b="b"/>
              <a:pathLst>
                <a:path w="118109" h="74929">
                  <a:moveTo>
                    <a:pt x="0" y="51904"/>
                  </a:moveTo>
                  <a:lnTo>
                    <a:pt x="71196" y="0"/>
                  </a:lnTo>
                  <a:lnTo>
                    <a:pt x="117779" y="7479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2" name="object 22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22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95166"/>
            <a:ext cx="25654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95166"/>
            <a:ext cx="30283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28366"/>
            <a:ext cx="2537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28366"/>
            <a:ext cx="30003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04" y="54000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654" y="4908867"/>
            <a:ext cx="6840004" cy="39767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3651" y="4908867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23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5069840" cy="307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60"/>
              </a:spcBef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2B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Drie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 marR="74930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beperkt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constructie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wenselijk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derde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laag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is.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betekent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toekomst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reserve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terras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boven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101600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fietsenstalling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extra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(conform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onderzoek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2016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TenW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architecten/adviseurs).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Daarom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gekozen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bouwen.</a:t>
            </a:r>
            <a:endParaRPr sz="1200">
              <a:latin typeface="Arial"/>
              <a:cs typeface="Arial"/>
            </a:endParaRPr>
          </a:p>
          <a:p>
            <a:pPr marL="12700" marR="23114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Doordat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beschikbare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klein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is,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gevolg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drie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uitgevoerd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 marR="30416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behalen.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Eventueel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kunnen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beide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gang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verbonden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1900" y="3726177"/>
            <a:ext cx="5036185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8735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positie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uitgegaan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rooilijn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"/>
                <a:cs typeface="Arial"/>
              </a:rPr>
              <a:t>(1</a:t>
            </a:r>
            <a:r>
              <a:rPr sz="1050" spc="-135" baseline="31746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50" spc="26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1050" spc="26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rooilijn)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Kwartier,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waarbij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endParaRPr sz="1200">
              <a:latin typeface="Arial"/>
              <a:cs typeface="Arial"/>
            </a:endParaRPr>
          </a:p>
          <a:p>
            <a:pPr marL="38100" marR="304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geplaatst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noodlokalen.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achterzijde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steekt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verder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door,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nu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2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noodlokalen</a:t>
            </a:r>
            <a:r>
              <a:rPr sz="1200" spc="2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staan.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5250177"/>
            <a:ext cx="4636135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extra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kanttekening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vleermuiskelder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boomgroep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verwijderd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08250" y="6083958"/>
          <a:ext cx="3660775" cy="173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Footprint: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820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(2451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m²):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K&amp;R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Fietsparkeren: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210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stuks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(K&amp;R)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827298" y="4684069"/>
            <a:ext cx="915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2B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27298" y="9028366"/>
            <a:ext cx="9467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86900" y="5982364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76899" y="76221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112052" y="6140044"/>
            <a:ext cx="1210310" cy="1676400"/>
            <a:chOff x="11112052" y="6140044"/>
            <a:chExt cx="1210310" cy="1676400"/>
          </a:xfrm>
        </p:grpSpPr>
        <p:sp>
          <p:nvSpPr>
            <p:cNvPr id="17" name="object 17"/>
            <p:cNvSpPr/>
            <p:nvPr/>
          </p:nvSpPr>
          <p:spPr>
            <a:xfrm>
              <a:off x="11931983" y="6152744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15" y="0"/>
                  </a:moveTo>
                  <a:lnTo>
                    <a:pt x="0" y="226695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31983" y="6294772"/>
              <a:ext cx="86360" cy="102870"/>
            </a:xfrm>
            <a:custGeom>
              <a:avLst/>
              <a:gdLst/>
              <a:ahLst/>
              <a:cxnLst/>
              <a:rect l="l" t="t" r="r" b="b"/>
              <a:pathLst>
                <a:path w="86359" h="102870">
                  <a:moveTo>
                    <a:pt x="86207" y="102844"/>
                  </a:moveTo>
                  <a:lnTo>
                    <a:pt x="0" y="84658"/>
                  </a:lnTo>
                  <a:lnTo>
                    <a:pt x="24409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124752" y="7371122"/>
              <a:ext cx="84455" cy="432434"/>
            </a:xfrm>
            <a:custGeom>
              <a:avLst/>
              <a:gdLst/>
              <a:ahLst/>
              <a:cxnLst/>
              <a:rect l="l" t="t" r="r" b="b"/>
              <a:pathLst>
                <a:path w="84454" h="432434">
                  <a:moveTo>
                    <a:pt x="0" y="432003"/>
                  </a:moveTo>
                  <a:lnTo>
                    <a:pt x="83947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137502" y="7371125"/>
              <a:ext cx="118110" cy="74930"/>
            </a:xfrm>
            <a:custGeom>
              <a:avLst/>
              <a:gdLst/>
              <a:ahLst/>
              <a:cxnLst/>
              <a:rect l="l" t="t" r="r" b="b"/>
              <a:pathLst>
                <a:path w="118109" h="74929">
                  <a:moveTo>
                    <a:pt x="0" y="51904"/>
                  </a:moveTo>
                  <a:lnTo>
                    <a:pt x="71196" y="0"/>
                  </a:lnTo>
                  <a:lnTo>
                    <a:pt x="117779" y="7479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2" name="object 22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24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86166"/>
            <a:ext cx="2562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86166"/>
            <a:ext cx="30251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19366"/>
            <a:ext cx="2534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19366"/>
            <a:ext cx="29972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3651" y="4908867"/>
            <a:ext cx="6840004" cy="397678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4" y="540004"/>
            <a:ext cx="6840004" cy="397680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654" y="4908867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25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00" y="545185"/>
            <a:ext cx="6840004" cy="39716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27299" y="8886166"/>
            <a:ext cx="9467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13071"/>
            <a:ext cx="915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2B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2300" y="8886166"/>
            <a:ext cx="95059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300" y="4513071"/>
            <a:ext cx="9239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2A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704" y="4917211"/>
            <a:ext cx="6873887" cy="39747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3060" y="4917211"/>
            <a:ext cx="6873887" cy="39747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9989" y="541591"/>
            <a:ext cx="6840004" cy="39716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343910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2A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2B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26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86166"/>
            <a:ext cx="2562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7299" y="4519366"/>
            <a:ext cx="2534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89" y="4908867"/>
            <a:ext cx="6840004" cy="3976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2300" y="8886166"/>
            <a:ext cx="25654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300" y="4519366"/>
            <a:ext cx="2537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2A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000" y="4908867"/>
            <a:ext cx="6840004" cy="39767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000" y="540004"/>
            <a:ext cx="6840004" cy="397680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343910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2A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2B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27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9997" y="863918"/>
          <a:ext cx="14039849" cy="85832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19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2A</a:t>
                      </a:r>
                      <a:r>
                        <a:rPr sz="1200" spc="3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00" spc="-2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wee</a:t>
                      </a:r>
                      <a:r>
                        <a:rPr sz="1200" spc="3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190"/>
                        </a:lnSpc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2B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Drie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Inbedding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positionering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context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Bereikbaarheid,</a:t>
                      </a:r>
                      <a:r>
                        <a:rPr sz="1200" spc="2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verkeersveiligheid,</a:t>
                      </a:r>
                      <a:r>
                        <a:rPr sz="1200" spc="2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parkeren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Natuurbehoud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652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12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locatie,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samen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een</a:t>
                      </a:r>
                      <a:r>
                        <a:rPr sz="1200" spc="-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massaal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Beide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scholen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blijven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elkaar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verbonden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Sluit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Verwijderen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vleermuiskelder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3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23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locatie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Beide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scholen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hebben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eigen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Sluit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Verwijderen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vleermuiskelder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3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11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noodzakelijk?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Totale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kosten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843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13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17.501.882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13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17.252.614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(266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1.538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44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93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6400" marR="457834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combinatie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ca.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26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bestaande gebouw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6400" marR="82232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8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(551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2.972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690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2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288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406400" marR="82105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resterende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ruimte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bestaande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terras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boven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fietsenstalling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nog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uitbreidingsruimte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38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bestaande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zijn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geheel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8064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Dit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betekent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toekomst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700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0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reserve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aanwezig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bestaande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8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Speelzones</a:t>
                      </a:r>
                      <a:r>
                        <a:rPr sz="12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30m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Omzetten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marR="762635" indent="-227965">
                        <a:lnSpc>
                          <a:spcPct val="138900"/>
                        </a:lnSpc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Conflict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bouwhoogte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meter),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goothoogte</a:t>
                      </a:r>
                      <a:r>
                        <a:rPr sz="1200" spc="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20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128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406400" marR="73596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Schoolvolume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 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groen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406400" marR="55435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Schoolvolume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 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groen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847299" y="459298"/>
            <a:ext cx="7840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231F20"/>
                </a:solidFill>
                <a:latin typeface="Arial Black"/>
                <a:cs typeface="Arial Black"/>
              </a:rPr>
              <a:t>BEOORDELING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2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90" dirty="0">
                <a:solidFill>
                  <a:srgbClr val="231F20"/>
                </a:solidFill>
                <a:latin typeface="Arial Black"/>
                <a:cs typeface="Arial Black"/>
              </a:rPr>
              <a:t>OPBOUW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85" dirty="0">
                <a:solidFill>
                  <a:srgbClr val="231F20"/>
                </a:solidFill>
                <a:latin typeface="Arial Black"/>
                <a:cs typeface="Arial Black"/>
              </a:rPr>
              <a:t>AANBOUW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RECHT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AN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HET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Arial Black"/>
                <a:cs typeface="Arial Black"/>
              </a:rPr>
              <a:t>KW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AR</a:t>
            </a:r>
            <a:r>
              <a:rPr sz="1200" spc="-17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TIER 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5" name="object 5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28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39991" y="537006"/>
            <a:ext cx="7740015" cy="5359400"/>
            <a:chOff x="6839991" y="537006"/>
            <a:chExt cx="7740015" cy="535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9991" y="537006"/>
              <a:ext cx="7740002" cy="53591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049528" y="5377731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49528" y="5377731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20000" y="537541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89200" y="424177"/>
            <a:ext cx="4918710" cy="358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67995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3.4</a:t>
            </a:r>
            <a:r>
              <a:rPr sz="1200" spc="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COMBI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2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RECHTS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 Black"/>
                <a:cs typeface="Arial Black"/>
              </a:rPr>
              <a:t>LINKS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VAN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KWARTIER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508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tekening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gebaseerd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(september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2022).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Bestaande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gebouw</a:t>
            </a:r>
            <a:endParaRPr sz="1200">
              <a:latin typeface="Arial Black"/>
              <a:cs typeface="Arial Black"/>
            </a:endParaRPr>
          </a:p>
          <a:p>
            <a:pPr marL="50800" marR="6794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grootste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deel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onderwijshuisvesting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Koningslinde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blijft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buitenruimte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benut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Koningslinde.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</a:pPr>
            <a:r>
              <a:rPr sz="1200" spc="-125" dirty="0">
                <a:solidFill>
                  <a:srgbClr val="231F20"/>
                </a:solidFill>
                <a:latin typeface="Arial Black"/>
                <a:cs typeface="Arial Black"/>
              </a:rPr>
              <a:t>Nieuw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Arial Black"/>
                <a:cs typeface="Arial Black"/>
              </a:rPr>
              <a:t>gebouw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rechts</a:t>
            </a:r>
            <a:endParaRPr sz="1200">
              <a:latin typeface="Arial Black"/>
              <a:cs typeface="Arial Black"/>
            </a:endParaRPr>
          </a:p>
          <a:p>
            <a:pPr marL="508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Extra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benodigd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ca.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1440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54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endParaRPr sz="1200">
              <a:latin typeface="Arial"/>
              <a:cs typeface="Arial"/>
            </a:endParaRPr>
          </a:p>
          <a:p>
            <a:pPr marL="50800" marR="41084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rechterzijde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situeren.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vleermuiskelder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verwijdert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gekapt.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300" y="4234177"/>
            <a:ext cx="202692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Extra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Molenven: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Buitenterrein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Molenven: Fietsparkeren: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kappen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45100" y="4234177"/>
            <a:ext cx="719455" cy="104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60"/>
              </a:spcBef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1440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spc="-37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1050" baseline="31746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288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100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stuks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200" spc="-300" dirty="0">
                <a:solidFill>
                  <a:srgbClr val="231F20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7300" y="5504177"/>
            <a:ext cx="4977765" cy="1295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25" dirty="0">
                <a:solidFill>
                  <a:srgbClr val="231F20"/>
                </a:solidFill>
                <a:latin typeface="Arial Black"/>
                <a:cs typeface="Arial Black"/>
              </a:rPr>
              <a:t>Nieuw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10" dirty="0">
                <a:solidFill>
                  <a:srgbClr val="231F20"/>
                </a:solidFill>
                <a:latin typeface="Arial Black"/>
                <a:cs typeface="Arial Black"/>
              </a:rPr>
              <a:t>gebouw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links</a:t>
            </a:r>
            <a:endParaRPr sz="1200">
              <a:latin typeface="Arial Black"/>
              <a:cs typeface="Arial Black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laag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rechts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gymzaal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van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Koningslinde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BSO.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aansluitend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op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ingericht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(niet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ingetekend).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buitenruimte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past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binnen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contour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Natuur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Netwerk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Brabant.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508250" y="7099958"/>
          <a:ext cx="3392804" cy="2241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61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0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750" marR="515620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BSO: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1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beide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385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165</a:t>
                      </a:r>
                      <a:r>
                        <a:rPr sz="12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510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spc="-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050" baseline="31746">
                        <a:latin typeface="Arial"/>
                        <a:cs typeface="Arial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Parkeerplaats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606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313055">
                        <a:lnSpc>
                          <a:spcPct val="100000"/>
                        </a:lnSpc>
                        <a:spcBef>
                          <a:spcPts val="142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K&amp;R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(K&amp;R)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6827298" y="5920070"/>
            <a:ext cx="1345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Plankaart</a:t>
            </a:r>
            <a:r>
              <a:rPr sz="800" b="0" spc="14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combivariant</a:t>
            </a:r>
            <a:r>
              <a:rPr sz="800" b="0" spc="15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1</a:t>
            </a:r>
            <a:r>
              <a:rPr sz="800" b="0" spc="14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en</a:t>
            </a:r>
            <a:r>
              <a:rPr sz="800" b="0" spc="15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50" dirty="0">
                <a:solidFill>
                  <a:srgbClr val="231F20"/>
                </a:solidFill>
                <a:latin typeface="Segoe UI Light"/>
                <a:cs typeface="Segoe UI Light"/>
              </a:rPr>
              <a:t>2</a:t>
            </a:r>
            <a:endParaRPr sz="800">
              <a:latin typeface="Segoe UI Light"/>
              <a:cs typeface="Segoe UI Ligh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4" name="object 14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29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3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527300" y="468627"/>
            <a:ext cx="358838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0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0" dirty="0">
                <a:solidFill>
                  <a:srgbClr val="231F20"/>
                </a:solidFill>
                <a:latin typeface="Arial Black"/>
                <a:cs typeface="Arial Black"/>
              </a:rPr>
              <a:t>H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165" dirty="0">
                <a:solidFill>
                  <a:srgbClr val="231F20"/>
                </a:solidFill>
                <a:latin typeface="Arial Black"/>
                <a:cs typeface="Arial Black"/>
              </a:rPr>
              <a:t>O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0" dirty="0">
                <a:solidFill>
                  <a:srgbClr val="231F20"/>
                </a:solidFill>
                <a:latin typeface="Arial Black"/>
                <a:cs typeface="Arial Black"/>
              </a:rPr>
              <a:t>U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140" dirty="0">
                <a:solidFill>
                  <a:srgbClr val="231F20"/>
                </a:solidFill>
                <a:latin typeface="Arial Black"/>
                <a:cs typeface="Arial Black"/>
              </a:rPr>
              <a:t>D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75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165" dirty="0">
                <a:solidFill>
                  <a:srgbClr val="231F20"/>
                </a:solidFill>
                <a:latin typeface="Arial Black"/>
                <a:cs typeface="Arial Black"/>
              </a:rPr>
              <a:t>O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5" dirty="0">
                <a:solidFill>
                  <a:srgbClr val="231F20"/>
                </a:solidFill>
                <a:latin typeface="Arial Black"/>
                <a:cs typeface="Arial Black"/>
              </a:rPr>
              <a:t>P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G</a:t>
            </a:r>
            <a:r>
              <a:rPr sz="2200" spc="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5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-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5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1752631"/>
            <a:ext cx="8591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14" dirty="0">
                <a:solidFill>
                  <a:srgbClr val="231F20"/>
                </a:solidFill>
                <a:latin typeface="Arial Black"/>
                <a:cs typeface="Arial Black"/>
              </a:rPr>
              <a:t>INLEIDING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8662" y="1658835"/>
            <a:ext cx="124460" cy="113093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300" spc="-95" dirty="0">
                <a:solidFill>
                  <a:srgbClr val="231F20"/>
                </a:solidFill>
                <a:latin typeface="Arial Black"/>
                <a:cs typeface="Arial Black"/>
              </a:rPr>
              <a:t>4</a:t>
            </a:r>
            <a:endParaRPr sz="1300">
              <a:latin typeface="Arial Black"/>
              <a:cs typeface="Arial Black"/>
            </a:endParaRPr>
          </a:p>
          <a:p>
            <a:pPr marL="22225">
              <a:lnSpc>
                <a:spcPct val="100000"/>
              </a:lnSpc>
              <a:spcBef>
                <a:spcPts val="685"/>
              </a:spcBef>
            </a:pP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700"/>
              </a:spcBef>
            </a:pP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  <a:p>
            <a:pPr marL="22225">
              <a:lnSpc>
                <a:spcPct val="100000"/>
              </a:lnSpc>
              <a:spcBef>
                <a:spcPts val="700"/>
              </a:spcBef>
            </a:pP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1948211"/>
            <a:ext cx="1472565" cy="84201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72110" lvl="1" indent="-360045">
              <a:lnSpc>
                <a:spcPct val="100000"/>
              </a:lnSpc>
              <a:spcBef>
                <a:spcPts val="8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AANLEIDING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PLANLOCATIES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5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2980834"/>
            <a:ext cx="3109595" cy="85915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300" spc="-120" dirty="0">
                <a:solidFill>
                  <a:srgbClr val="231F20"/>
                </a:solidFill>
                <a:latin typeface="Arial Black"/>
                <a:cs typeface="Arial Black"/>
              </a:rPr>
              <a:t>CONCEPT</a:t>
            </a:r>
            <a:r>
              <a:rPr sz="13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300" spc="-170" dirty="0">
                <a:solidFill>
                  <a:srgbClr val="231F20"/>
                </a:solidFill>
                <a:latin typeface="Arial Black"/>
                <a:cs typeface="Arial Black"/>
              </a:rPr>
              <a:t>PARKEREN</a:t>
            </a:r>
            <a:r>
              <a:rPr sz="13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300" spc="-155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3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Arial Black"/>
                <a:cs typeface="Arial Black"/>
              </a:rPr>
              <a:t>KISS&amp;RIDE</a:t>
            </a:r>
            <a:endParaRPr sz="1300">
              <a:latin typeface="Arial Black"/>
              <a:cs typeface="Arial Black"/>
            </a:endParaRPr>
          </a:p>
          <a:p>
            <a:pPr marL="552450" lvl="1" indent="-360680">
              <a:lnSpc>
                <a:spcPct val="100000"/>
              </a:lnSpc>
              <a:spcBef>
                <a:spcPts val="68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CONCEPT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endParaRPr sz="1200">
              <a:latin typeface="Arial"/>
              <a:cs typeface="Arial"/>
            </a:endParaRPr>
          </a:p>
          <a:p>
            <a:pPr marL="552450" lvl="1" indent="-36068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OMLEGGEN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FIESTROUTE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07796" y="2980834"/>
            <a:ext cx="168910" cy="85915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835"/>
              </a:spcBef>
            </a:pPr>
            <a:r>
              <a:rPr sz="1300" spc="-80" dirty="0">
                <a:solidFill>
                  <a:srgbClr val="231F20"/>
                </a:solidFill>
                <a:latin typeface="Arial Black"/>
                <a:cs typeface="Arial Black"/>
              </a:rPr>
              <a:t>8</a:t>
            </a:r>
            <a:endParaRPr sz="1300">
              <a:latin typeface="Arial Black"/>
              <a:cs typeface="Arial Black"/>
            </a:endParaRPr>
          </a:p>
          <a:p>
            <a:pPr marL="53975">
              <a:lnSpc>
                <a:spcPct val="100000"/>
              </a:lnSpc>
              <a:spcBef>
                <a:spcPts val="685"/>
              </a:spcBef>
            </a:pPr>
            <a:r>
              <a:rPr sz="1200" spc="-300" dirty="0">
                <a:solidFill>
                  <a:srgbClr val="231F20"/>
                </a:solidFill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spc="-85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300" y="4124631"/>
            <a:ext cx="15773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5" dirty="0">
                <a:solidFill>
                  <a:srgbClr val="231F20"/>
                </a:solidFill>
                <a:latin typeface="Arial Black"/>
                <a:cs typeface="Arial Black"/>
              </a:rPr>
              <a:t>VARIANTENSTUDIE</a:t>
            </a:r>
            <a:endParaRPr sz="13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65734" y="4030836"/>
            <a:ext cx="211454" cy="167513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835"/>
              </a:spcBef>
            </a:pPr>
            <a:r>
              <a:rPr sz="1300" spc="-165" dirty="0">
                <a:solidFill>
                  <a:srgbClr val="231F20"/>
                </a:solidFill>
                <a:latin typeface="Arial Black"/>
                <a:cs typeface="Arial Black"/>
              </a:rPr>
              <a:t>13</a:t>
            </a:r>
            <a:endParaRPr sz="1300">
              <a:latin typeface="Arial Black"/>
              <a:cs typeface="Arial Black"/>
            </a:endParaRPr>
          </a:p>
          <a:p>
            <a:pPr marL="60960">
              <a:lnSpc>
                <a:spcPct val="100000"/>
              </a:lnSpc>
              <a:spcBef>
                <a:spcPts val="685"/>
              </a:spcBef>
            </a:pPr>
            <a:r>
              <a:rPr sz="1200" spc="-105" dirty="0">
                <a:solidFill>
                  <a:srgbClr val="231F20"/>
                </a:solidFill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700"/>
              </a:spcBef>
            </a:pP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700"/>
              </a:spcBef>
            </a:pP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299" y="4320209"/>
            <a:ext cx="5962015" cy="1929764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72110" lvl="1" indent="-360045">
              <a:lnSpc>
                <a:spcPct val="100000"/>
              </a:lnSpc>
              <a:spcBef>
                <a:spcPts val="8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RANDVOORWAARDENKAART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NAAST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 GYMZAAL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5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OPBOUW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AANBOUW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RECHTS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COMBI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RECHTS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LINKS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SLOOP-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HUIDIGE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5"/>
              </a:spcBef>
              <a:buAutoNum type="arabicPeriod"/>
              <a:tabLst>
                <a:tab pos="372110" algn="l"/>
                <a:tab pos="372745" algn="l"/>
              </a:tabLst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 NIEUWBOUW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HUIDIGE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37</a:t>
            </a:r>
            <a:endParaRPr sz="1200">
              <a:latin typeface="Arial"/>
              <a:cs typeface="Arial"/>
            </a:endParaRPr>
          </a:p>
          <a:p>
            <a:pPr marL="372110" lvl="1" indent="-360045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372110" algn="l"/>
                <a:tab pos="372745" algn="l"/>
                <a:tab pos="5775960" algn="l"/>
              </a:tabLst>
            </a:pP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Arial"/>
                <a:cs typeface="Arial"/>
              </a:rPr>
              <a:t>GROENPERCEEL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LOONSE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BAAN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44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7300" y="6440836"/>
            <a:ext cx="3918585" cy="85915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300" spc="-150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3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Arial Black"/>
                <a:cs typeface="Arial Black"/>
              </a:rPr>
              <a:t>VARIANTEN</a:t>
            </a:r>
            <a:endParaRPr sz="1300">
              <a:latin typeface="Arial Black"/>
              <a:cs typeface="Arial Black"/>
            </a:endParaRPr>
          </a:p>
          <a:p>
            <a:pPr marL="552450" lvl="1" indent="-360680">
              <a:lnSpc>
                <a:spcPct val="100000"/>
              </a:lnSpc>
              <a:spcBef>
                <a:spcPts val="68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VERGELIJKING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VARIANTEN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BOUWLAGEN</a:t>
            </a:r>
            <a:endParaRPr sz="1200">
              <a:latin typeface="Arial"/>
              <a:cs typeface="Arial"/>
            </a:endParaRPr>
          </a:p>
          <a:p>
            <a:pPr marL="552450" lvl="1" indent="-360680">
              <a:lnSpc>
                <a:spcPct val="100000"/>
              </a:lnSpc>
              <a:spcBef>
                <a:spcPts val="700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VERGELIJKING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VARIANTEN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DRIE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BOUWLAGEN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4555" y="6440836"/>
            <a:ext cx="222250" cy="85915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1300" spc="-75" dirty="0">
                <a:solidFill>
                  <a:srgbClr val="231F20"/>
                </a:solidFill>
                <a:latin typeface="Arial Black"/>
                <a:cs typeface="Arial Black"/>
              </a:rPr>
              <a:t>47</a:t>
            </a:r>
            <a:endParaRPr sz="1300">
              <a:latin typeface="Arial Black"/>
              <a:cs typeface="Arial Black"/>
            </a:endParaRPr>
          </a:p>
          <a:p>
            <a:pPr marL="31750">
              <a:lnSpc>
                <a:spcPct val="100000"/>
              </a:lnSpc>
              <a:spcBef>
                <a:spcPts val="685"/>
              </a:spcBef>
            </a:pP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48</a:t>
            </a:r>
            <a:endParaRPr sz="1200">
              <a:latin typeface="Arial"/>
              <a:cs typeface="Arial"/>
            </a:endParaRPr>
          </a:p>
          <a:p>
            <a:pPr marL="29845">
              <a:lnSpc>
                <a:spcPct val="100000"/>
              </a:lnSpc>
              <a:spcBef>
                <a:spcPts val="700"/>
              </a:spcBef>
            </a:pP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49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5052060" cy="408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895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3.5</a:t>
            </a:r>
            <a:r>
              <a:rPr sz="1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SLOOP-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OP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HUIDIGE LOCATIE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3A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Twee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 marR="246379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herziening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bestemmingsplan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Stadhouderspark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(vastgesteld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2014)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gewerkt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groot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perceel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bebouwingspercentage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80%.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ingetekende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nieuwe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gymzaal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beslaan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75%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bouwvlak.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ontwerpbestemmingsplan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Vught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Noord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2022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strak</a:t>
            </a:r>
            <a:endParaRPr sz="1200">
              <a:latin typeface="Arial"/>
              <a:cs typeface="Arial"/>
            </a:endParaRPr>
          </a:p>
          <a:p>
            <a:pPr marL="12700" marR="1701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getekend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waarbij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opgenomen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dat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80%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bebouwd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(?).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nog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oud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goede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staat.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blijken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enkele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zaken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goed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(warmte/koude,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daglicht,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leisteen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panelen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speeldek).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bouwfysische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aanpassingen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lossen.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Sloop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noodzakelijk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vanuit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gebouw.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742177"/>
            <a:ext cx="5060950" cy="231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sloop-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voorgesteld,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waarbij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uitgevoerd.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past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binnen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eisen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vigerende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bestemmingsplan,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maar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wijkt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af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ontwerpbestemmingsplan.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beide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scholen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weer</a:t>
            </a:r>
            <a:endParaRPr sz="1200">
              <a:latin typeface="Arial"/>
              <a:cs typeface="Arial"/>
            </a:endParaRPr>
          </a:p>
          <a:p>
            <a:pPr marL="12700" marR="31369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samengevoegd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gebouw.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grote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diepte,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daardoor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ontstaan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problemen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adequate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verlichting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5651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smalle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strook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liggen.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08250" y="7353958"/>
          <a:ext cx="3651885" cy="2241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Footprint: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3365m²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(2451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m²):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(4281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spc="-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528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K&amp;R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Fietsparkeren: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700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stuks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(K&amp;R)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27298" y="4684069"/>
            <a:ext cx="9239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3A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27298" y="9028366"/>
            <a:ext cx="9467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81498" y="59565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86499" y="7972563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196656" y="6150252"/>
            <a:ext cx="1083945" cy="2212340"/>
            <a:chOff x="11196656" y="6150252"/>
            <a:chExt cx="1083945" cy="2212340"/>
          </a:xfrm>
        </p:grpSpPr>
        <p:sp>
          <p:nvSpPr>
            <p:cNvPr id="16" name="object 16"/>
            <p:cNvSpPr/>
            <p:nvPr/>
          </p:nvSpPr>
          <p:spPr>
            <a:xfrm>
              <a:off x="11890584" y="6162952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15" y="0"/>
                  </a:moveTo>
                  <a:lnTo>
                    <a:pt x="0" y="226695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90586" y="6304980"/>
              <a:ext cx="86360" cy="102870"/>
            </a:xfrm>
            <a:custGeom>
              <a:avLst/>
              <a:gdLst/>
              <a:ahLst/>
              <a:cxnLst/>
              <a:rect l="l" t="t" r="r" b="b"/>
              <a:pathLst>
                <a:path w="86359" h="102870">
                  <a:moveTo>
                    <a:pt x="86207" y="102844"/>
                  </a:moveTo>
                  <a:lnTo>
                    <a:pt x="0" y="84658"/>
                  </a:lnTo>
                  <a:lnTo>
                    <a:pt x="24409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209361" y="8288670"/>
              <a:ext cx="440055" cy="8255"/>
            </a:xfrm>
            <a:custGeom>
              <a:avLst/>
              <a:gdLst/>
              <a:ahLst/>
              <a:cxnLst/>
              <a:rect l="l" t="t" r="r" b="b"/>
              <a:pathLst>
                <a:path w="440054" h="8254">
                  <a:moveTo>
                    <a:pt x="440016" y="767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09356" y="8229818"/>
              <a:ext cx="66040" cy="120014"/>
            </a:xfrm>
            <a:custGeom>
              <a:avLst/>
              <a:gdLst/>
              <a:ahLst/>
              <a:cxnLst/>
              <a:rect l="l" t="t" r="r" b="b"/>
              <a:pathLst>
                <a:path w="66040" h="120015">
                  <a:moveTo>
                    <a:pt x="63474" y="119964"/>
                  </a:moveTo>
                  <a:lnTo>
                    <a:pt x="0" y="58851"/>
                  </a:lnTo>
                  <a:lnTo>
                    <a:pt x="65557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1" name="object 2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30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95166"/>
            <a:ext cx="25615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95166"/>
            <a:ext cx="3024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28366"/>
            <a:ext cx="2533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28366"/>
            <a:ext cx="299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3651" y="53365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654" y="4915205"/>
            <a:ext cx="6840004" cy="39768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33651" y="4908855"/>
            <a:ext cx="6840004" cy="39708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654" y="532079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31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5052060" cy="358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3B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Drie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 marR="246379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herziening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bestemmingsplan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Stadhouderspark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(vastgesteld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2014)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gewerkt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even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groot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perceel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bebouwingspercentage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80%.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ingetekende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nieuwe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gymzaal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beslaan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69%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bouwvlak.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ontwerpbestemmingsplan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Vught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Noord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2022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strak</a:t>
            </a:r>
            <a:endParaRPr sz="1200">
              <a:latin typeface="Arial"/>
              <a:cs typeface="Arial"/>
            </a:endParaRPr>
          </a:p>
          <a:p>
            <a:pPr marL="12700" marR="7810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getekend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waarbij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opgenomen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dat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80%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bebouwd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mag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(?).</a:t>
            </a:r>
            <a:r>
              <a:rPr sz="1200" spc="4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bouwhoogte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van </a:t>
            </a:r>
            <a:r>
              <a:rPr sz="1200" spc="-120" dirty="0">
                <a:solidFill>
                  <a:srgbClr val="231F20"/>
                </a:solidFill>
                <a:latin typeface="Arial"/>
                <a:cs typeface="Arial"/>
              </a:rPr>
              <a:t>12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biedt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mogelijheid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derde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laag.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nog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oud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goede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staat.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blijken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enkele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zaken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goed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(warmte/koude,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daglicht,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leisteen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panelen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speeldek).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bouwfysische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aanpassingen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lossen.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Sloop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noodzakelijk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vanuit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gebouw.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234177"/>
            <a:ext cx="5027930" cy="2565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sloop-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voorgesteld,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waarbij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drie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uitgevoerd.</a:t>
            </a:r>
            <a:endParaRPr sz="1200">
              <a:latin typeface="Arial"/>
              <a:cs typeface="Arial"/>
            </a:endParaRPr>
          </a:p>
          <a:p>
            <a:pPr marL="12700" marR="26606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past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binnen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eisen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vigerende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bestemmingsplan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past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binnen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aangeduide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ontwerpbestemmingsplan.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beide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scholen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weer</a:t>
            </a:r>
            <a:endParaRPr sz="1200">
              <a:latin typeface="Arial"/>
              <a:cs typeface="Arial"/>
            </a:endParaRPr>
          </a:p>
          <a:p>
            <a:pPr marL="12700" marR="24066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samengevoegd.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vergelijkbare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diepte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tegen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gymzaal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gebouwd.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endParaRPr sz="1200">
              <a:latin typeface="Arial"/>
              <a:cs typeface="Arial"/>
            </a:endParaRPr>
          </a:p>
          <a:p>
            <a:pPr marL="12700" marR="571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hoek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problemen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adequate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verlichting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ruimtes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gebouw.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overgebleven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rondom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biedt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betere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mogelijheden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buitrenruimte.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08250" y="7099958"/>
          <a:ext cx="3651250" cy="2241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5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Footprint: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2985</a:t>
                      </a:r>
                      <a:r>
                        <a:rPr sz="1200" spc="229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(2451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m²):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(4281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spc="-3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):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2-3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Koningslinde: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288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K&amp;R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Fietsparkeren: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700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stuks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(K&amp;R)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27298" y="4684069"/>
            <a:ext cx="915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3B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27298" y="9028366"/>
            <a:ext cx="942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81498" y="59565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86499" y="7972563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196656" y="6150252"/>
            <a:ext cx="1083945" cy="2212340"/>
            <a:chOff x="11196656" y="6150252"/>
            <a:chExt cx="1083945" cy="2212340"/>
          </a:xfrm>
        </p:grpSpPr>
        <p:sp>
          <p:nvSpPr>
            <p:cNvPr id="16" name="object 16"/>
            <p:cNvSpPr/>
            <p:nvPr/>
          </p:nvSpPr>
          <p:spPr>
            <a:xfrm>
              <a:off x="11890584" y="6162952"/>
              <a:ext cx="377825" cy="226695"/>
            </a:xfrm>
            <a:custGeom>
              <a:avLst/>
              <a:gdLst/>
              <a:ahLst/>
              <a:cxnLst/>
              <a:rect l="l" t="t" r="r" b="b"/>
              <a:pathLst>
                <a:path w="377825" h="226695">
                  <a:moveTo>
                    <a:pt x="377215" y="0"/>
                  </a:moveTo>
                  <a:lnTo>
                    <a:pt x="0" y="226695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90586" y="6304980"/>
              <a:ext cx="86360" cy="102870"/>
            </a:xfrm>
            <a:custGeom>
              <a:avLst/>
              <a:gdLst/>
              <a:ahLst/>
              <a:cxnLst/>
              <a:rect l="l" t="t" r="r" b="b"/>
              <a:pathLst>
                <a:path w="86359" h="102870">
                  <a:moveTo>
                    <a:pt x="86207" y="102844"/>
                  </a:moveTo>
                  <a:lnTo>
                    <a:pt x="0" y="84658"/>
                  </a:lnTo>
                  <a:lnTo>
                    <a:pt x="24409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209361" y="8288670"/>
              <a:ext cx="440055" cy="8255"/>
            </a:xfrm>
            <a:custGeom>
              <a:avLst/>
              <a:gdLst/>
              <a:ahLst/>
              <a:cxnLst/>
              <a:rect l="l" t="t" r="r" b="b"/>
              <a:pathLst>
                <a:path w="440054" h="8254">
                  <a:moveTo>
                    <a:pt x="440016" y="767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209356" y="8229818"/>
              <a:ext cx="66040" cy="120014"/>
            </a:xfrm>
            <a:custGeom>
              <a:avLst/>
              <a:gdLst/>
              <a:ahLst/>
              <a:cxnLst/>
              <a:rect l="l" t="t" r="r" b="b"/>
              <a:pathLst>
                <a:path w="66040" h="120015">
                  <a:moveTo>
                    <a:pt x="63474" y="119964"/>
                  </a:moveTo>
                  <a:lnTo>
                    <a:pt x="0" y="58851"/>
                  </a:lnTo>
                  <a:lnTo>
                    <a:pt x="65557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1" name="object 2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32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86166"/>
            <a:ext cx="25584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86166"/>
            <a:ext cx="30213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19366"/>
            <a:ext cx="2537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oekomstig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19366"/>
            <a:ext cx="29933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3651" y="53365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3651" y="4908855"/>
            <a:ext cx="6840004" cy="39708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654" y="4915205"/>
            <a:ext cx="6840004" cy="397680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654" y="532079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b="0" spc="-25" dirty="0">
                <a:latin typeface="Hobo Std"/>
                <a:cs typeface="Hobo Std"/>
              </a:rPr>
              <a:t>33</a:t>
            </a:fld>
            <a:r>
              <a:rPr b="0" spc="-25" dirty="0">
                <a:latin typeface="Hobo Std"/>
                <a:cs typeface="Hobo Std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00" y="545185"/>
            <a:ext cx="6840004" cy="39716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27299" y="8895166"/>
            <a:ext cx="942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22071"/>
            <a:ext cx="915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3B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2300" y="8895166"/>
            <a:ext cx="9467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300" y="4522071"/>
            <a:ext cx="89344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20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10" dirty="0">
                <a:solidFill>
                  <a:srgbClr val="231F20"/>
                </a:solidFill>
                <a:latin typeface="Segoe UI Light"/>
                <a:cs typeface="Segoe UI Light"/>
              </a:rPr>
              <a:t>variant3A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704" y="4917211"/>
            <a:ext cx="6873887" cy="39747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3060" y="4917211"/>
            <a:ext cx="6873887" cy="39747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9989" y="541591"/>
            <a:ext cx="6840004" cy="39716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339465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3A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3B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34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95166"/>
            <a:ext cx="25584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7299" y="4528366"/>
            <a:ext cx="2537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oekomstig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89" y="4908867"/>
            <a:ext cx="6840004" cy="3976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2300" y="8895166"/>
            <a:ext cx="25615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300" y="4528366"/>
            <a:ext cx="2533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3A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000" y="4908867"/>
            <a:ext cx="6840004" cy="39767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000" y="540004"/>
            <a:ext cx="6840004" cy="397680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339465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3A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3B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35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9997" y="863918"/>
          <a:ext cx="14039849" cy="8582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19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3A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00" spc="-2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wee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19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3B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Drie</a:t>
                      </a:r>
                      <a:r>
                        <a:rPr sz="1200" spc="3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Inbedding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positionering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context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Bereikbaarheid,</a:t>
                      </a:r>
                      <a:r>
                        <a:rPr sz="1200" spc="2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verkeersveiligheid,</a:t>
                      </a:r>
                      <a:r>
                        <a:rPr sz="1200" spc="2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parkeren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Natuurbehoud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8161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47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massaal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(lengte,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breedte,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hoogte)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School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staat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tegen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gymzaal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rond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krap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Sluit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impact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groen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marR="113664" indent="-228600">
                        <a:lnSpc>
                          <a:spcPct val="138900"/>
                        </a:lnSpc>
                        <a:spcBef>
                          <a:spcPts val="103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massaal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(lengte,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breedte,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hoogte),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derde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laag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beperkt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zichtbaar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School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staat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tegen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gymzaal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Sluit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impact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groen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ruimte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rond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voldoende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0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75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noodzakelijk?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Totale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kosten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8732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52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Veel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37.097.960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52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Veel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37.240.100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(266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1.538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44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494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406400" marR="100393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44767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Door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tegen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gymzaal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kunnen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problemen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daglichttoetreding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90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406400" marR="82232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26606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Door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tegen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gymzaal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kunnen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problemen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daglichttoetreding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90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4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(551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2.972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690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2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288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6400" marR="100393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46291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blijven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hier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derde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laag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0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Door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blijven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derde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laag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1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Speelzones</a:t>
                      </a:r>
                      <a:r>
                        <a:rPr sz="12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30m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Omzetten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marR="762635" indent="-227965">
                        <a:lnSpc>
                          <a:spcPct val="138900"/>
                        </a:lnSpc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Conflict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bouwhoogte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meter),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goothoogte</a:t>
                      </a:r>
                      <a:r>
                        <a:rPr sz="1200" spc="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20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351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6400" marR="735965" indent="-228600">
                        <a:lnSpc>
                          <a:spcPct val="138900"/>
                        </a:lnSpc>
                        <a:spcBef>
                          <a:spcPts val="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Schoolvolume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 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bestemming,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passende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bouwhoogte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29019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op!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ontwerpbestemmingsplan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Vught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Noord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beperkt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mogelijkheden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6400" marR="554355" indent="-228600">
                        <a:lnSpc>
                          <a:spcPct val="138900"/>
                        </a:lnSpc>
                        <a:spcBef>
                          <a:spcPts val="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Schoolvolume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 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Geen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bestemming,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wel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aanpassing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bouwhoogte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10985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Let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op!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ontwerpbestemmingsplan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Vught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Noord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beperkt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mogelijkheden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847299" y="459298"/>
            <a:ext cx="7245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231F20"/>
                </a:solidFill>
                <a:latin typeface="Arial Black"/>
                <a:cs typeface="Arial Black"/>
              </a:rPr>
              <a:t>BEOORDELING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Arial Black"/>
                <a:cs typeface="Arial Black"/>
              </a:rPr>
              <a:t>SL</a:t>
            </a:r>
            <a:r>
              <a:rPr sz="1200" spc="-1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95" dirty="0">
                <a:solidFill>
                  <a:srgbClr val="231F20"/>
                </a:solidFill>
                <a:latin typeface="Arial Black"/>
                <a:cs typeface="Arial Black"/>
              </a:rPr>
              <a:t>OOP-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85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OP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70" dirty="0">
                <a:solidFill>
                  <a:srgbClr val="231F20"/>
                </a:solidFill>
                <a:latin typeface="Arial Black"/>
                <a:cs typeface="Arial Black"/>
              </a:rPr>
              <a:t>HUIDIGE</a:t>
            </a:r>
            <a:r>
              <a:rPr sz="1200" spc="39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85" dirty="0">
                <a:solidFill>
                  <a:srgbClr val="231F20"/>
                </a:solidFill>
                <a:latin typeface="Arial Black"/>
                <a:cs typeface="Arial Black"/>
              </a:rPr>
              <a:t>L</a:t>
            </a:r>
            <a:r>
              <a:rPr sz="1200" spc="-1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OC</a:t>
            </a:r>
            <a:r>
              <a:rPr sz="1200" spc="-16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1200" spc="-2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TIE 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5" name="object 5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Sitka Text"/>
                <a:cs typeface="Sitka Text"/>
              </a:rPr>
              <a:t>36</a:t>
            </a:fld>
            <a:r>
              <a:rPr spc="-25" dirty="0">
                <a:latin typeface="Sitka Text"/>
                <a:cs typeface="Sitka Text"/>
              </a:rPr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502983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53795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3.6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4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OP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DE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HUIDIGE </a:t>
            </a:r>
            <a:r>
              <a:rPr sz="1200" spc="-50" dirty="0">
                <a:solidFill>
                  <a:srgbClr val="231F20"/>
                </a:solidFill>
                <a:latin typeface="Arial Black"/>
                <a:cs typeface="Arial Black"/>
              </a:rPr>
              <a:t>PARKEERPLAATS</a:t>
            </a:r>
            <a:r>
              <a:rPr sz="1200" spc="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HET</a:t>
            </a:r>
            <a:r>
              <a:rPr sz="1200" spc="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KWARTIER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4A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Twee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 marR="24447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onderzocht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huidige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gebouwd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Echter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doordat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endParaRPr sz="1200">
              <a:latin typeface="Arial"/>
              <a:cs typeface="Arial"/>
            </a:endParaRPr>
          </a:p>
          <a:p>
            <a:pPr marL="12700" marR="32004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komt,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tevens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gerealiseerd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gebied.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alleen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uitgebreid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aansluitend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(zie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2.1).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(4A)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gekozen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situeren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zodat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ensemble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aan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oostzijde.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entree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zuidwestzijde.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zuidoostzijde,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aansluitend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488177"/>
            <a:ext cx="487934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toch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voldoende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realiseren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bestaande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doorgetrokken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gymzaal.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zal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dus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minder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scheiding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verder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westen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uit.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08250" y="5829958"/>
          <a:ext cx="3636010" cy="1733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5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Footprint: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1200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(2451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m²):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Buitenterrein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Molenven: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m²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K&amp;R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p.p.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Fietsparkeren: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220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stuks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Aantal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25907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(K&amp;R)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6827298" y="4684069"/>
            <a:ext cx="92519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4A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27298" y="9028366"/>
            <a:ext cx="946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09299" y="83607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922465" y="6169835"/>
            <a:ext cx="2281555" cy="2256155"/>
            <a:chOff x="9922465" y="6169835"/>
            <a:chExt cx="2281555" cy="2256155"/>
          </a:xfrm>
        </p:grpSpPr>
        <p:sp>
          <p:nvSpPr>
            <p:cNvPr id="15" name="object 15"/>
            <p:cNvSpPr/>
            <p:nvPr/>
          </p:nvSpPr>
          <p:spPr>
            <a:xfrm>
              <a:off x="9935165" y="8234090"/>
              <a:ext cx="402590" cy="179070"/>
            </a:xfrm>
            <a:custGeom>
              <a:avLst/>
              <a:gdLst/>
              <a:ahLst/>
              <a:cxnLst/>
              <a:rect l="l" t="t" r="r" b="b"/>
              <a:pathLst>
                <a:path w="402590" h="179070">
                  <a:moveTo>
                    <a:pt x="0" y="179019"/>
                  </a:moveTo>
                  <a:lnTo>
                    <a:pt x="402031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53844" y="8205543"/>
              <a:ext cx="83820" cy="109855"/>
            </a:xfrm>
            <a:custGeom>
              <a:avLst/>
              <a:gdLst/>
              <a:ahLst/>
              <a:cxnLst/>
              <a:rect l="l" t="t" r="r" b="b"/>
              <a:pathLst>
                <a:path w="83820" h="109854">
                  <a:moveTo>
                    <a:pt x="0" y="0"/>
                  </a:moveTo>
                  <a:lnTo>
                    <a:pt x="83350" y="28549"/>
                  </a:lnTo>
                  <a:lnTo>
                    <a:pt x="48806" y="109601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110758" y="6182535"/>
              <a:ext cx="80645" cy="433070"/>
            </a:xfrm>
            <a:custGeom>
              <a:avLst/>
              <a:gdLst/>
              <a:ahLst/>
              <a:cxnLst/>
              <a:rect l="l" t="t" r="r" b="b"/>
              <a:pathLst>
                <a:path w="80645" h="433070">
                  <a:moveTo>
                    <a:pt x="80162" y="0"/>
                  </a:moveTo>
                  <a:lnTo>
                    <a:pt x="0" y="432714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63512" y="6540872"/>
              <a:ext cx="118110" cy="74930"/>
            </a:xfrm>
            <a:custGeom>
              <a:avLst/>
              <a:gdLst/>
              <a:ahLst/>
              <a:cxnLst/>
              <a:rect l="l" t="t" r="r" b="b"/>
              <a:pathLst>
                <a:path w="118109" h="74929">
                  <a:moveTo>
                    <a:pt x="117982" y="21869"/>
                  </a:moveTo>
                  <a:lnTo>
                    <a:pt x="47243" y="7438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975300" y="6018591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1" name="object 2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Sitka Text"/>
                <a:cs typeface="Sitka Text"/>
              </a:rPr>
              <a:t>37</a:t>
            </a:fld>
            <a:r>
              <a:rPr spc="-25" dirty="0">
                <a:latin typeface="Sitka Text"/>
                <a:cs typeface="Sitka Text"/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95166"/>
            <a:ext cx="2568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oekomstig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95166"/>
            <a:ext cx="3024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28366"/>
            <a:ext cx="25336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28366"/>
            <a:ext cx="29965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654" y="533654"/>
            <a:ext cx="6840004" cy="39768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3651" y="533654"/>
            <a:ext cx="6840004" cy="39768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654" y="4921555"/>
            <a:ext cx="6840004" cy="39767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3651" y="4921555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Sitka Text"/>
                <a:cs typeface="Sitka Text"/>
              </a:rPr>
              <a:t>38</a:t>
            </a:fld>
            <a:r>
              <a:rPr spc="-25" dirty="0">
                <a:latin typeface="Sitka Text"/>
                <a:cs typeface="Sitka Text"/>
              </a:rPr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4994910" cy="358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14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4B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0" dirty="0">
                <a:solidFill>
                  <a:srgbClr val="231F20"/>
                </a:solidFill>
                <a:latin typeface="Arial Black"/>
                <a:cs typeface="Arial Black"/>
              </a:rPr>
              <a:t>Drie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</a:t>
            </a:r>
            <a:endParaRPr sz="1200">
              <a:latin typeface="Arial Black"/>
              <a:cs typeface="Arial Black"/>
            </a:endParaRPr>
          </a:p>
          <a:p>
            <a:pPr marL="12700" marR="20955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onderzocht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volume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huidige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gebouwd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Echter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doordat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endParaRPr sz="1200">
              <a:latin typeface="Arial"/>
              <a:cs typeface="Arial"/>
            </a:endParaRPr>
          </a:p>
          <a:p>
            <a:pPr marL="12700" marR="2844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komt,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tevens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gerealiseerd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gebied.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alleen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uitgebreid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aansluitend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(zie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2.1).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deze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(4B)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gekozen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bouwvolume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pootjes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boven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situeren.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Vanuit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gebruik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zowel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wenselijk,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aangezien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tijdens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piekmomenten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alle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kinderen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verdieping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moeten.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Arial"/>
              <a:cs typeface="Arial"/>
            </a:endParaRPr>
          </a:p>
          <a:p>
            <a:pPr marL="12700" marR="134620">
              <a:lnSpc>
                <a:spcPct val="138900"/>
              </a:lnSpc>
              <a:spcBef>
                <a:spcPts val="5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zuidoostzijde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opgelost.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234177"/>
            <a:ext cx="2250440" cy="180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Footprint: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(2451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m²):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Buitenterrein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Molenven: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</a:t>
            </a:r>
            <a:endParaRPr sz="1200">
              <a:latin typeface="Arial"/>
              <a:cs typeface="Arial"/>
            </a:endParaRPr>
          </a:p>
          <a:p>
            <a:pPr marL="12700" marR="25463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K&amp;R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parkeerplaatsen: Fietsparkeren: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kappen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70500" y="4234177"/>
            <a:ext cx="1294130" cy="180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1200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240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(speeldek)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80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46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140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stuks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38 </a:t>
            </a:r>
            <a:r>
              <a:rPr sz="1200" spc="-85" dirty="0">
                <a:solidFill>
                  <a:srgbClr val="231F20"/>
                </a:solidFill>
                <a:latin typeface="Arial"/>
                <a:cs typeface="Arial"/>
              </a:rPr>
              <a:t>(K&amp;R)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27298" y="4684069"/>
            <a:ext cx="916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4B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27298" y="9028366"/>
            <a:ext cx="942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09299" y="8360764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922465" y="6169835"/>
            <a:ext cx="2281555" cy="2256155"/>
            <a:chOff x="9922465" y="6169835"/>
            <a:chExt cx="2281555" cy="2256155"/>
          </a:xfrm>
        </p:grpSpPr>
        <p:sp>
          <p:nvSpPr>
            <p:cNvPr id="15" name="object 15"/>
            <p:cNvSpPr/>
            <p:nvPr/>
          </p:nvSpPr>
          <p:spPr>
            <a:xfrm>
              <a:off x="9935165" y="8234090"/>
              <a:ext cx="402590" cy="179070"/>
            </a:xfrm>
            <a:custGeom>
              <a:avLst/>
              <a:gdLst/>
              <a:ahLst/>
              <a:cxnLst/>
              <a:rect l="l" t="t" r="r" b="b"/>
              <a:pathLst>
                <a:path w="402590" h="179070">
                  <a:moveTo>
                    <a:pt x="0" y="179019"/>
                  </a:moveTo>
                  <a:lnTo>
                    <a:pt x="402031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253844" y="8205543"/>
              <a:ext cx="83820" cy="109855"/>
            </a:xfrm>
            <a:custGeom>
              <a:avLst/>
              <a:gdLst/>
              <a:ahLst/>
              <a:cxnLst/>
              <a:rect l="l" t="t" r="r" b="b"/>
              <a:pathLst>
                <a:path w="83820" h="109854">
                  <a:moveTo>
                    <a:pt x="0" y="0"/>
                  </a:moveTo>
                  <a:lnTo>
                    <a:pt x="83350" y="28549"/>
                  </a:lnTo>
                  <a:lnTo>
                    <a:pt x="48806" y="109601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110758" y="6182535"/>
              <a:ext cx="80645" cy="433070"/>
            </a:xfrm>
            <a:custGeom>
              <a:avLst/>
              <a:gdLst/>
              <a:ahLst/>
              <a:cxnLst/>
              <a:rect l="l" t="t" r="r" b="b"/>
              <a:pathLst>
                <a:path w="80645" h="433070">
                  <a:moveTo>
                    <a:pt x="80162" y="0"/>
                  </a:moveTo>
                  <a:lnTo>
                    <a:pt x="0" y="432714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063512" y="6540872"/>
              <a:ext cx="118110" cy="74930"/>
            </a:xfrm>
            <a:custGeom>
              <a:avLst/>
              <a:gdLst/>
              <a:ahLst/>
              <a:cxnLst/>
              <a:rect l="l" t="t" r="r" b="b"/>
              <a:pathLst>
                <a:path w="118109" h="74929">
                  <a:moveTo>
                    <a:pt x="117982" y="21869"/>
                  </a:moveTo>
                  <a:lnTo>
                    <a:pt x="47243" y="7438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975300" y="6018591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1" name="object 2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Sitka Text"/>
                <a:cs typeface="Sitka Text"/>
              </a:rPr>
              <a:t>39</a:t>
            </a:fld>
            <a:r>
              <a:rPr spc="-25" dirty="0">
                <a:latin typeface="Sitka Text"/>
                <a:cs typeface="Sitka Text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996" y="3545997"/>
            <a:ext cx="3600005" cy="3600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06614" y="8064627"/>
            <a:ext cx="270700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3880" algn="l"/>
              </a:tabLst>
            </a:pPr>
            <a:r>
              <a:rPr sz="2200" spc="-575" dirty="0">
                <a:solidFill>
                  <a:srgbClr val="231F20"/>
                </a:solidFill>
                <a:latin typeface="Arial Black"/>
                <a:cs typeface="Arial Black"/>
              </a:rPr>
              <a:t>1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231F20"/>
                </a:solidFill>
                <a:latin typeface="Arial Black"/>
                <a:cs typeface="Arial Black"/>
              </a:rPr>
              <a:t>.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5" dirty="0">
                <a:solidFill>
                  <a:srgbClr val="231F20"/>
                </a:solidFill>
                <a:latin typeface="Arial Black"/>
                <a:cs typeface="Arial Black"/>
              </a:rPr>
              <a:t>L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D</a:t>
            </a:r>
            <a:r>
              <a:rPr sz="2200" spc="-7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G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60043" y="943200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61" y="720000"/>
                </a:moveTo>
                <a:lnTo>
                  <a:pt x="311110" y="716713"/>
                </a:lnTo>
                <a:lnTo>
                  <a:pt x="264257" y="707141"/>
                </a:lnTo>
                <a:lnTo>
                  <a:pt x="219831" y="691710"/>
                </a:lnTo>
                <a:lnTo>
                  <a:pt x="178260" y="670851"/>
                </a:lnTo>
                <a:lnTo>
                  <a:pt x="139973" y="644992"/>
                </a:lnTo>
                <a:lnTo>
                  <a:pt x="105399" y="614561"/>
                </a:lnTo>
                <a:lnTo>
                  <a:pt x="74967" y="579989"/>
                </a:lnTo>
                <a:lnTo>
                  <a:pt x="49107" y="541703"/>
                </a:lnTo>
                <a:lnTo>
                  <a:pt x="28247" y="500132"/>
                </a:lnTo>
                <a:lnTo>
                  <a:pt x="12815" y="455705"/>
                </a:lnTo>
                <a:lnTo>
                  <a:pt x="3242" y="408851"/>
                </a:lnTo>
                <a:lnTo>
                  <a:pt x="119" y="362433"/>
                </a:lnTo>
                <a:lnTo>
                  <a:pt x="0" y="359347"/>
                </a:lnTo>
                <a:lnTo>
                  <a:pt x="3242" y="311148"/>
                </a:lnTo>
                <a:lnTo>
                  <a:pt x="12815" y="264294"/>
                </a:lnTo>
                <a:lnTo>
                  <a:pt x="28247" y="219867"/>
                </a:lnTo>
                <a:lnTo>
                  <a:pt x="49107" y="178297"/>
                </a:lnTo>
                <a:lnTo>
                  <a:pt x="74967" y="140010"/>
                </a:lnTo>
                <a:lnTo>
                  <a:pt x="105399" y="105438"/>
                </a:lnTo>
                <a:lnTo>
                  <a:pt x="139973" y="75007"/>
                </a:lnTo>
                <a:lnTo>
                  <a:pt x="178260" y="49148"/>
                </a:lnTo>
                <a:lnTo>
                  <a:pt x="219831" y="28289"/>
                </a:lnTo>
                <a:lnTo>
                  <a:pt x="264257" y="12858"/>
                </a:lnTo>
                <a:lnTo>
                  <a:pt x="311110" y="3286"/>
                </a:lnTo>
                <a:lnTo>
                  <a:pt x="359961" y="0"/>
                </a:lnTo>
                <a:lnTo>
                  <a:pt x="408809" y="3286"/>
                </a:lnTo>
                <a:lnTo>
                  <a:pt x="455660" y="12858"/>
                </a:lnTo>
                <a:lnTo>
                  <a:pt x="500085" y="28289"/>
                </a:lnTo>
                <a:lnTo>
                  <a:pt x="541654" y="49148"/>
                </a:lnTo>
                <a:lnTo>
                  <a:pt x="579940" y="75007"/>
                </a:lnTo>
                <a:lnTo>
                  <a:pt x="614513" y="105438"/>
                </a:lnTo>
                <a:lnTo>
                  <a:pt x="644944" y="140010"/>
                </a:lnTo>
                <a:lnTo>
                  <a:pt x="670804" y="178297"/>
                </a:lnTo>
                <a:lnTo>
                  <a:pt x="691665" y="219867"/>
                </a:lnTo>
                <a:lnTo>
                  <a:pt x="699695" y="242987"/>
                </a:lnTo>
                <a:lnTo>
                  <a:pt x="198133" y="242987"/>
                </a:lnTo>
                <a:lnTo>
                  <a:pt x="159246" y="252206"/>
                </a:lnTo>
                <a:lnTo>
                  <a:pt x="132512" y="276616"/>
                </a:lnTo>
                <a:lnTo>
                  <a:pt x="117087" y="311348"/>
                </a:lnTo>
                <a:lnTo>
                  <a:pt x="112133" y="351531"/>
                </a:lnTo>
                <a:lnTo>
                  <a:pt x="116758" y="396854"/>
                </a:lnTo>
                <a:lnTo>
                  <a:pt x="131503" y="432585"/>
                </a:lnTo>
                <a:lnTo>
                  <a:pt x="157677" y="456012"/>
                </a:lnTo>
                <a:lnTo>
                  <a:pt x="196587" y="464424"/>
                </a:lnTo>
                <a:lnTo>
                  <a:pt x="704067" y="464424"/>
                </a:lnTo>
                <a:lnTo>
                  <a:pt x="691665" y="500132"/>
                </a:lnTo>
                <a:lnTo>
                  <a:pt x="670804" y="541703"/>
                </a:lnTo>
                <a:lnTo>
                  <a:pt x="644944" y="579989"/>
                </a:lnTo>
                <a:lnTo>
                  <a:pt x="614513" y="614561"/>
                </a:lnTo>
                <a:lnTo>
                  <a:pt x="579940" y="644992"/>
                </a:lnTo>
                <a:lnTo>
                  <a:pt x="541654" y="670851"/>
                </a:lnTo>
                <a:lnTo>
                  <a:pt x="500085" y="691710"/>
                </a:lnTo>
                <a:lnTo>
                  <a:pt x="455660" y="707141"/>
                </a:lnTo>
                <a:lnTo>
                  <a:pt x="408809" y="716713"/>
                </a:lnTo>
                <a:lnTo>
                  <a:pt x="359961" y="720000"/>
                </a:lnTo>
                <a:close/>
              </a:path>
              <a:path w="720090" h="720090">
                <a:moveTo>
                  <a:pt x="311680" y="307675"/>
                </a:moveTo>
                <a:lnTo>
                  <a:pt x="272384" y="307675"/>
                </a:lnTo>
                <a:lnTo>
                  <a:pt x="265178" y="281824"/>
                </a:lnTo>
                <a:lnTo>
                  <a:pt x="250692" y="261337"/>
                </a:lnTo>
                <a:lnTo>
                  <a:pt x="228489" y="247846"/>
                </a:lnTo>
                <a:lnTo>
                  <a:pt x="198133" y="242987"/>
                </a:lnTo>
                <a:lnTo>
                  <a:pt x="699695" y="242987"/>
                </a:lnTo>
                <a:lnTo>
                  <a:pt x="700508" y="245328"/>
                </a:lnTo>
                <a:lnTo>
                  <a:pt x="504965" y="245328"/>
                </a:lnTo>
                <a:lnTo>
                  <a:pt x="504833" y="246101"/>
                </a:lnTo>
                <a:lnTo>
                  <a:pt x="311680" y="246101"/>
                </a:lnTo>
                <a:lnTo>
                  <a:pt x="311680" y="307675"/>
                </a:lnTo>
                <a:close/>
              </a:path>
              <a:path w="720090" h="720090">
                <a:moveTo>
                  <a:pt x="511125" y="307096"/>
                </a:moveTo>
                <a:lnTo>
                  <a:pt x="518701" y="263357"/>
                </a:lnTo>
                <a:lnTo>
                  <a:pt x="573784" y="263357"/>
                </a:lnTo>
                <a:lnTo>
                  <a:pt x="576826" y="262479"/>
                </a:lnTo>
                <a:lnTo>
                  <a:pt x="580500" y="258943"/>
                </a:lnTo>
                <a:lnTo>
                  <a:pt x="581419" y="256708"/>
                </a:lnTo>
                <a:lnTo>
                  <a:pt x="581419" y="254020"/>
                </a:lnTo>
                <a:lnTo>
                  <a:pt x="581753" y="253705"/>
                </a:lnTo>
                <a:lnTo>
                  <a:pt x="581753" y="245328"/>
                </a:lnTo>
                <a:lnTo>
                  <a:pt x="700508" y="245328"/>
                </a:lnTo>
                <a:lnTo>
                  <a:pt x="707096" y="264294"/>
                </a:lnTo>
                <a:lnTo>
                  <a:pt x="715411" y="304988"/>
                </a:lnTo>
                <a:lnTo>
                  <a:pt x="527767" y="304988"/>
                </a:lnTo>
                <a:lnTo>
                  <a:pt x="519964" y="305689"/>
                </a:lnTo>
                <a:lnTo>
                  <a:pt x="511125" y="307096"/>
                </a:lnTo>
                <a:close/>
              </a:path>
              <a:path w="720090" h="720090">
                <a:moveTo>
                  <a:pt x="705145" y="461320"/>
                </a:moveTo>
                <a:lnTo>
                  <a:pt x="380362" y="461320"/>
                </a:lnTo>
                <a:lnTo>
                  <a:pt x="408740" y="457228"/>
                </a:lnTo>
                <a:lnTo>
                  <a:pt x="431057" y="445146"/>
                </a:lnTo>
                <a:lnTo>
                  <a:pt x="445659" y="425365"/>
                </a:lnTo>
                <a:lnTo>
                  <a:pt x="450773" y="398801"/>
                </a:lnTo>
                <a:lnTo>
                  <a:pt x="450847" y="397912"/>
                </a:lnTo>
                <a:lnTo>
                  <a:pt x="446848" y="375162"/>
                </a:lnTo>
                <a:lnTo>
                  <a:pt x="436858" y="359347"/>
                </a:lnTo>
                <a:lnTo>
                  <a:pt x="424141" y="349418"/>
                </a:lnTo>
                <a:lnTo>
                  <a:pt x="411915" y="344064"/>
                </a:lnTo>
                <a:lnTo>
                  <a:pt x="422688" y="339330"/>
                </a:lnTo>
                <a:lnTo>
                  <a:pt x="433110" y="330691"/>
                </a:lnTo>
                <a:lnTo>
                  <a:pt x="440979" y="317389"/>
                </a:lnTo>
                <a:lnTo>
                  <a:pt x="444091" y="298669"/>
                </a:lnTo>
                <a:lnTo>
                  <a:pt x="439620" y="275759"/>
                </a:lnTo>
                <a:lnTo>
                  <a:pt x="427116" y="259322"/>
                </a:lnTo>
                <a:lnTo>
                  <a:pt x="407942" y="249416"/>
                </a:lnTo>
                <a:lnTo>
                  <a:pt x="383459" y="246101"/>
                </a:lnTo>
                <a:lnTo>
                  <a:pt x="504833" y="246101"/>
                </a:lnTo>
                <a:lnTo>
                  <a:pt x="491851" y="321696"/>
                </a:lnTo>
                <a:lnTo>
                  <a:pt x="504460" y="325328"/>
                </a:lnTo>
                <a:lnTo>
                  <a:pt x="551445" y="325328"/>
                </a:lnTo>
                <a:lnTo>
                  <a:pt x="554611" y="327198"/>
                </a:lnTo>
                <a:lnTo>
                  <a:pt x="566421" y="349326"/>
                </a:lnTo>
                <a:lnTo>
                  <a:pt x="566372" y="360000"/>
                </a:lnTo>
                <a:lnTo>
                  <a:pt x="565536" y="364902"/>
                </a:lnTo>
                <a:lnTo>
                  <a:pt x="562135" y="374249"/>
                </a:lnTo>
                <a:lnTo>
                  <a:pt x="559659" y="378272"/>
                </a:lnTo>
                <a:lnTo>
                  <a:pt x="556849" y="381320"/>
                </a:lnTo>
                <a:lnTo>
                  <a:pt x="492453" y="381320"/>
                </a:lnTo>
                <a:lnTo>
                  <a:pt x="490644" y="382316"/>
                </a:lnTo>
                <a:lnTo>
                  <a:pt x="483154" y="392938"/>
                </a:lnTo>
                <a:lnTo>
                  <a:pt x="486247" y="395692"/>
                </a:lnTo>
                <a:lnTo>
                  <a:pt x="489123" y="397912"/>
                </a:lnTo>
                <a:lnTo>
                  <a:pt x="716330" y="410510"/>
                </a:lnTo>
                <a:lnTo>
                  <a:pt x="708758" y="447569"/>
                </a:lnTo>
                <a:lnTo>
                  <a:pt x="483291" y="447569"/>
                </a:lnTo>
                <a:lnTo>
                  <a:pt x="483291" y="461087"/>
                </a:lnTo>
                <a:lnTo>
                  <a:pt x="705226" y="461087"/>
                </a:lnTo>
                <a:lnTo>
                  <a:pt x="705145" y="461320"/>
                </a:lnTo>
                <a:close/>
              </a:path>
              <a:path w="720090" h="720090">
                <a:moveTo>
                  <a:pt x="197208" y="446390"/>
                </a:moveTo>
                <a:lnTo>
                  <a:pt x="146738" y="416611"/>
                </a:lnTo>
                <a:lnTo>
                  <a:pt x="133313" y="353487"/>
                </a:lnTo>
                <a:lnTo>
                  <a:pt x="133199" y="351531"/>
                </a:lnTo>
                <a:lnTo>
                  <a:pt x="136907" y="317447"/>
                </a:lnTo>
                <a:lnTo>
                  <a:pt x="148480" y="288477"/>
                </a:lnTo>
                <a:lnTo>
                  <a:pt x="168406" y="268485"/>
                </a:lnTo>
                <a:lnTo>
                  <a:pt x="197208" y="261031"/>
                </a:lnTo>
                <a:lnTo>
                  <a:pt x="218726" y="264427"/>
                </a:lnTo>
                <a:lnTo>
                  <a:pt x="234529" y="273975"/>
                </a:lnTo>
                <a:lnTo>
                  <a:pt x="245284" y="288711"/>
                </a:lnTo>
                <a:lnTo>
                  <a:pt x="251659" y="307675"/>
                </a:lnTo>
                <a:lnTo>
                  <a:pt x="311680" y="307675"/>
                </a:lnTo>
                <a:lnTo>
                  <a:pt x="311680" y="400665"/>
                </a:lnTo>
                <a:lnTo>
                  <a:pt x="252892" y="400665"/>
                </a:lnTo>
                <a:lnTo>
                  <a:pt x="245585" y="419226"/>
                </a:lnTo>
                <a:lnTo>
                  <a:pt x="234564" y="433676"/>
                </a:lnTo>
                <a:lnTo>
                  <a:pt x="218786" y="443051"/>
                </a:lnTo>
                <a:lnTo>
                  <a:pt x="197208" y="446390"/>
                </a:lnTo>
                <a:close/>
              </a:path>
              <a:path w="720090" h="720090">
                <a:moveTo>
                  <a:pt x="377885" y="336296"/>
                </a:moveTo>
                <a:lnTo>
                  <a:pt x="331787" y="336296"/>
                </a:lnTo>
                <a:lnTo>
                  <a:pt x="331787" y="262895"/>
                </a:lnTo>
                <a:lnTo>
                  <a:pt x="380053" y="262895"/>
                </a:lnTo>
                <a:lnTo>
                  <a:pt x="399790" y="265743"/>
                </a:lnTo>
                <a:lnTo>
                  <a:pt x="413347" y="273549"/>
                </a:lnTo>
                <a:lnTo>
                  <a:pt x="421162" y="285203"/>
                </a:lnTo>
                <a:lnTo>
                  <a:pt x="423670" y="299598"/>
                </a:lnTo>
                <a:lnTo>
                  <a:pt x="421214" y="314779"/>
                </a:lnTo>
                <a:lnTo>
                  <a:pt x="413306" y="326345"/>
                </a:lnTo>
                <a:lnTo>
                  <a:pt x="399133" y="333711"/>
                </a:lnTo>
                <a:lnTo>
                  <a:pt x="377885" y="336296"/>
                </a:lnTo>
                <a:close/>
              </a:path>
              <a:path w="720090" h="720090">
                <a:moveTo>
                  <a:pt x="716330" y="410510"/>
                </a:moveTo>
                <a:lnTo>
                  <a:pt x="536666" y="410510"/>
                </a:lnTo>
                <a:lnTo>
                  <a:pt x="544342" y="409210"/>
                </a:lnTo>
                <a:lnTo>
                  <a:pt x="558522" y="403916"/>
                </a:lnTo>
                <a:lnTo>
                  <a:pt x="585073" y="370302"/>
                </a:lnTo>
                <a:lnTo>
                  <a:pt x="586569" y="362433"/>
                </a:lnTo>
                <a:lnTo>
                  <a:pt x="586569" y="346786"/>
                </a:lnTo>
                <a:lnTo>
                  <a:pt x="563525" y="311257"/>
                </a:lnTo>
                <a:lnTo>
                  <a:pt x="543154" y="304988"/>
                </a:lnTo>
                <a:lnTo>
                  <a:pt x="715411" y="304988"/>
                </a:lnTo>
                <a:lnTo>
                  <a:pt x="716669" y="311148"/>
                </a:lnTo>
                <a:lnTo>
                  <a:pt x="719956" y="360000"/>
                </a:lnTo>
                <a:lnTo>
                  <a:pt x="716669" y="408851"/>
                </a:lnTo>
                <a:lnTo>
                  <a:pt x="716330" y="410510"/>
                </a:lnTo>
                <a:close/>
              </a:path>
              <a:path w="720090" h="720090">
                <a:moveTo>
                  <a:pt x="551445" y="325328"/>
                </a:moveTo>
                <a:lnTo>
                  <a:pt x="504460" y="325328"/>
                </a:lnTo>
                <a:lnTo>
                  <a:pt x="509336" y="323855"/>
                </a:lnTo>
                <a:lnTo>
                  <a:pt x="513864" y="322783"/>
                </a:lnTo>
                <a:lnTo>
                  <a:pt x="518069" y="322118"/>
                </a:lnTo>
                <a:lnTo>
                  <a:pt x="522501" y="321463"/>
                </a:lnTo>
                <a:lnTo>
                  <a:pt x="526736" y="321122"/>
                </a:lnTo>
                <a:lnTo>
                  <a:pt x="536772" y="321122"/>
                </a:lnTo>
                <a:lnTo>
                  <a:pt x="541962" y="321905"/>
                </a:lnTo>
                <a:lnTo>
                  <a:pt x="550886" y="324998"/>
                </a:lnTo>
                <a:lnTo>
                  <a:pt x="551445" y="325328"/>
                </a:lnTo>
                <a:close/>
              </a:path>
              <a:path w="720090" h="720090">
                <a:moveTo>
                  <a:pt x="378507" y="444516"/>
                </a:moveTo>
                <a:lnTo>
                  <a:pt x="331787" y="444516"/>
                </a:lnTo>
                <a:lnTo>
                  <a:pt x="331787" y="353711"/>
                </a:lnTo>
                <a:lnTo>
                  <a:pt x="376031" y="353711"/>
                </a:lnTo>
                <a:lnTo>
                  <a:pt x="399761" y="356864"/>
                </a:lnTo>
                <a:lnTo>
                  <a:pt x="416674" y="365877"/>
                </a:lnTo>
                <a:lnTo>
                  <a:pt x="426800" y="380080"/>
                </a:lnTo>
                <a:lnTo>
                  <a:pt x="430169" y="398801"/>
                </a:lnTo>
                <a:lnTo>
                  <a:pt x="426273" y="419197"/>
                </a:lnTo>
                <a:lnTo>
                  <a:pt x="415475" y="433439"/>
                </a:lnTo>
                <a:lnTo>
                  <a:pt x="399108" y="441790"/>
                </a:lnTo>
                <a:lnTo>
                  <a:pt x="378507" y="444516"/>
                </a:lnTo>
                <a:close/>
              </a:path>
              <a:path w="720090" h="720090">
                <a:moveTo>
                  <a:pt x="535003" y="392481"/>
                </a:moveTo>
                <a:lnTo>
                  <a:pt x="524669" y="392481"/>
                </a:lnTo>
                <a:lnTo>
                  <a:pt x="520277" y="391887"/>
                </a:lnTo>
                <a:lnTo>
                  <a:pt x="497759" y="381915"/>
                </a:lnTo>
                <a:lnTo>
                  <a:pt x="496066" y="381320"/>
                </a:lnTo>
                <a:lnTo>
                  <a:pt x="556849" y="381320"/>
                </a:lnTo>
                <a:lnTo>
                  <a:pt x="553024" y="385410"/>
                </a:lnTo>
                <a:lnTo>
                  <a:pt x="549178" y="388026"/>
                </a:lnTo>
                <a:lnTo>
                  <a:pt x="540102" y="391562"/>
                </a:lnTo>
                <a:lnTo>
                  <a:pt x="535003" y="392481"/>
                </a:lnTo>
                <a:close/>
              </a:path>
              <a:path w="720090" h="720090">
                <a:moveTo>
                  <a:pt x="704067" y="464424"/>
                </a:moveTo>
                <a:lnTo>
                  <a:pt x="196587" y="464424"/>
                </a:lnTo>
                <a:lnTo>
                  <a:pt x="228153" y="459143"/>
                </a:lnTo>
                <a:lnTo>
                  <a:pt x="250728" y="445028"/>
                </a:lnTo>
                <a:lnTo>
                  <a:pt x="265414" y="424671"/>
                </a:lnTo>
                <a:lnTo>
                  <a:pt x="273314" y="400665"/>
                </a:lnTo>
                <a:lnTo>
                  <a:pt x="311680" y="400665"/>
                </a:lnTo>
                <a:lnTo>
                  <a:pt x="311680" y="461320"/>
                </a:lnTo>
                <a:lnTo>
                  <a:pt x="705145" y="461320"/>
                </a:lnTo>
                <a:lnTo>
                  <a:pt x="704067" y="464424"/>
                </a:lnTo>
                <a:close/>
              </a:path>
              <a:path w="720090" h="720090">
                <a:moveTo>
                  <a:pt x="705226" y="461087"/>
                </a:moveTo>
                <a:lnTo>
                  <a:pt x="584441" y="461087"/>
                </a:lnTo>
                <a:lnTo>
                  <a:pt x="584441" y="447569"/>
                </a:lnTo>
                <a:lnTo>
                  <a:pt x="708758" y="447569"/>
                </a:lnTo>
                <a:lnTo>
                  <a:pt x="707096" y="455705"/>
                </a:lnTo>
                <a:lnTo>
                  <a:pt x="705226" y="4610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4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86166"/>
            <a:ext cx="25577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86166"/>
            <a:ext cx="30206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19366"/>
            <a:ext cx="2529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19366"/>
            <a:ext cx="29933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3651" y="4921555"/>
            <a:ext cx="6840004" cy="39767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3651" y="533654"/>
            <a:ext cx="6840004" cy="39768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654" y="533654"/>
            <a:ext cx="6840004" cy="397680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3654" y="4921555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Sitka Text"/>
                <a:cs typeface="Sitka Text"/>
              </a:rPr>
              <a:t>40</a:t>
            </a:fld>
            <a:r>
              <a:rPr spc="-25" dirty="0">
                <a:latin typeface="Sitka Text"/>
                <a:cs typeface="Sitka Text"/>
              </a:rPr>
              <a:t>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00" y="545185"/>
            <a:ext cx="6840004" cy="39716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27299" y="8895166"/>
            <a:ext cx="942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22071"/>
            <a:ext cx="9169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4B</a:t>
            </a:r>
            <a:endParaRPr sz="800">
              <a:latin typeface="Segoe UI Light"/>
              <a:cs typeface="Segoe U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2300" y="8895166"/>
            <a:ext cx="9461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72300" y="4522071"/>
            <a:ext cx="92519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6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35" dirty="0">
                <a:solidFill>
                  <a:srgbClr val="231F20"/>
                </a:solidFill>
                <a:latin typeface="Segoe UI Light"/>
                <a:cs typeface="Segoe UI Light"/>
              </a:rPr>
              <a:t>4A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2704" y="4917211"/>
            <a:ext cx="6873887" cy="397479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23060" y="4917211"/>
            <a:ext cx="6873887" cy="39747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9989" y="541591"/>
            <a:ext cx="6840004" cy="397162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342640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4A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4B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41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86166"/>
            <a:ext cx="25577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7299" y="4519366"/>
            <a:ext cx="25298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4B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9989" y="4908867"/>
            <a:ext cx="6840004" cy="39767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9989" y="540004"/>
            <a:ext cx="6840004" cy="39768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2300" y="8886166"/>
            <a:ext cx="25615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300" y="4519366"/>
            <a:ext cx="25406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T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oekomstig</a:t>
            </a:r>
            <a:r>
              <a:rPr sz="8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4A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000" y="4908867"/>
            <a:ext cx="6840004" cy="39767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000" y="540004"/>
            <a:ext cx="6840004" cy="397680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2300" y="9544459"/>
            <a:ext cx="3342640" cy="246379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1200" spc="55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4A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40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4B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42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5900" y="9384177"/>
            <a:ext cx="316801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bouwhoogte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Arial"/>
                <a:cs typeface="Arial"/>
              </a:rPr>
              <a:t>(12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meter),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maximaal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toegestane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goothoogte</a:t>
            </a:r>
            <a:r>
              <a:rPr sz="1200" spc="2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14" dirty="0">
                <a:solidFill>
                  <a:srgbClr val="231F20"/>
                </a:solidFill>
                <a:latin typeface="Arial"/>
                <a:cs typeface="Arial"/>
              </a:rPr>
              <a:t>(12</a:t>
            </a:r>
            <a:r>
              <a:rPr sz="1200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meter)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39997" y="863918"/>
          <a:ext cx="14039849" cy="8582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32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4A</a:t>
                      </a:r>
                      <a:r>
                        <a:rPr sz="1200" spc="3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</a:t>
                      </a:r>
                      <a:r>
                        <a:rPr sz="1200" spc="-2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wee</a:t>
                      </a:r>
                      <a:r>
                        <a:rPr sz="1200" spc="3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1190"/>
                        </a:lnSpc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4B</a:t>
                      </a:r>
                      <a:r>
                        <a:rPr sz="1200" spc="3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Drie</a:t>
                      </a:r>
                      <a:r>
                        <a:rPr sz="1200" spc="3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bouwlagen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4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Inbedding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positionering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context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Bereikbaarheid,</a:t>
                      </a:r>
                      <a:r>
                        <a:rPr sz="1200" spc="2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verkeersveiligheid,</a:t>
                      </a:r>
                      <a:r>
                        <a:rPr sz="1200" spc="2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parkeren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Natuurbehoud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18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2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massaal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als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solitair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parkzone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Moeilijke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aansluiting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op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maaiveld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marR="20383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drie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zijden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omkaderd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verkeer,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daarmee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veilige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route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naar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groene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Kwartier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Jeugd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Actief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parkeerplaats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niet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meer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gebruiken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marR="21717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(K&amp;R)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7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worden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komt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dicht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op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enkele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05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2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massaal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als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solitair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parkzone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Moeilijke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aansluiting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op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maaiveld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marR="2222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drie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zijden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omkaderd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verkeer,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daarmee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veilige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route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naar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groene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Kwartier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marR="15430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Kiss&amp;Ride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donkere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onder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gebouw,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na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schooltijd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niet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af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sluiten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verband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dubbelgebruik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parkeerterrein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5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Jeugd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Actief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kan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parkeerplaats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niet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meer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gebruiken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marR="3556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38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7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(K&amp;R)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7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gekapt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worden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gebouw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komt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dicht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op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enkele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9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noodzakelijk?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Totale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kosten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557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40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nodig,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parkeerplaats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15.169.631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27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nodig,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parkeerplaats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15.774.201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1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(266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1.538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44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097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406400" marR="58229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Spelen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vruchtdragende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wenselijk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6400" marR="40068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boven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Spelen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vruchtdragende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wenselijk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9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(551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2.972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690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2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288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6383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toepassing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toepassing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8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Speelzones</a:t>
                      </a:r>
                      <a:r>
                        <a:rPr sz="12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30m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Omzetten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Conflict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732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406400" marR="73596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Schoolvolume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 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406400" marR="55435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Schoolvolume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inpasbaar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contour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 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075900" y="9472141"/>
            <a:ext cx="19037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verkeer)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47299" y="459298"/>
            <a:ext cx="8747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231F20"/>
                </a:solidFill>
                <a:latin typeface="Arial Black"/>
                <a:cs typeface="Arial Black"/>
              </a:rPr>
              <a:t>BEOORDELING</a:t>
            </a:r>
            <a:r>
              <a:rPr sz="1200" spc="37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1200" spc="-22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ARIANT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4</a:t>
            </a:r>
            <a:r>
              <a:rPr sz="1200" spc="38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85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OP</a:t>
            </a:r>
            <a:r>
              <a:rPr sz="1200" spc="38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DE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70" dirty="0">
                <a:solidFill>
                  <a:srgbClr val="231F20"/>
                </a:solidFill>
                <a:latin typeface="Arial Black"/>
                <a:cs typeface="Arial Black"/>
              </a:rPr>
              <a:t>HUIDIGE</a:t>
            </a:r>
            <a:r>
              <a:rPr sz="1200" spc="38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30" dirty="0">
                <a:solidFill>
                  <a:srgbClr val="231F20"/>
                </a:solidFill>
                <a:latin typeface="Arial Black"/>
                <a:cs typeface="Arial Black"/>
              </a:rPr>
              <a:t>P</a:t>
            </a:r>
            <a:r>
              <a:rPr sz="1200" spc="-2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60" dirty="0">
                <a:solidFill>
                  <a:srgbClr val="231F20"/>
                </a:solidFill>
                <a:latin typeface="Arial Black"/>
                <a:cs typeface="Arial Black"/>
              </a:rPr>
              <a:t>ARKEERPLAA</a:t>
            </a:r>
            <a:r>
              <a:rPr sz="1200" spc="-2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8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1200" spc="-1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1200" spc="3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HET</a:t>
            </a:r>
            <a:r>
              <a:rPr sz="1200" spc="38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Arial Black"/>
                <a:cs typeface="Arial Black"/>
              </a:rPr>
              <a:t>KW</a:t>
            </a:r>
            <a:r>
              <a:rPr sz="1200" spc="-2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AR</a:t>
            </a:r>
            <a:r>
              <a:rPr sz="1200" spc="-17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TIER 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7" name="object 7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43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24177"/>
            <a:ext cx="5045710" cy="408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40740">
              <a:lnSpc>
                <a:spcPct val="1389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3.7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VARIANT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5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-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NIEUWBOUW</a:t>
            </a:r>
            <a:r>
              <a:rPr sz="1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OP</a:t>
            </a:r>
            <a:r>
              <a:rPr sz="1200" spc="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GROENPERCEEL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ROTONDE</a:t>
            </a:r>
            <a:r>
              <a:rPr sz="1200" spc="-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LOONSE</a:t>
            </a:r>
            <a:r>
              <a:rPr sz="1200" spc="-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BAAN 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Arial Black"/>
              <a:cs typeface="Arial Black"/>
            </a:endParaRPr>
          </a:p>
          <a:p>
            <a:pPr marL="12700" marR="27940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onderzocht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beide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scholen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eigen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geven.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Daarmee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verkeersdrukte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Postweg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minder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kunnen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scholen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onafhankelijk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elkaar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functioneren.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Arial"/>
              <a:cs typeface="Arial"/>
            </a:endParaRPr>
          </a:p>
          <a:p>
            <a:pPr marL="12700" marR="194945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schoolvolume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parallel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straat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gesitueerd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tussen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straat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groenstructuur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wadi.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kop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eindigt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verlengde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Van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Broghelstraat,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waarmee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zichtlijn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richting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behouden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blijft.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30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meter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vanuit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bouwvlak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van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woningen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gesitueerd.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speelterrein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terrein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scouting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gebruikt.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Omdat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momenteel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onverhard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terrein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is,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rekening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gehouden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watercompensatie.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opgelost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middels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wadi.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4742177"/>
            <a:ext cx="497459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6375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Loonsebaan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verkeersveiligheid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autoroutes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fiets-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wandelroutes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elkaar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gehaald.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fietsers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voetgangers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hebben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eigen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route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via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John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F.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Kennedylaan.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bruggetje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wadi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vormt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entree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naar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schoolterrein.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6266177"/>
            <a:ext cx="5069840" cy="1295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auto’s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rijden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(in-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uitgang)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gecombineerd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parkeerterrein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Kiss&amp;Ride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personeelsparkeren.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hiervoor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volwaardige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aansluiting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Dit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consequenties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benodigde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ruimte.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ontsluiiting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gaat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koste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nog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onbekend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(geen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inmeting).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7790177"/>
            <a:ext cx="2943860" cy="1549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Footprint:</a:t>
            </a:r>
            <a:endParaRPr sz="1200">
              <a:latin typeface="Arial"/>
              <a:cs typeface="Arial"/>
            </a:endParaRPr>
          </a:p>
          <a:p>
            <a:pPr marL="12700" marR="69850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Programma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(2451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m²):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Buitenterrein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Molenven: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parkeerplaatsen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(personeel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K&amp;R):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Fietsparkeren: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Aantal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kappen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27700" y="7790177"/>
            <a:ext cx="1113155" cy="104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1210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lagen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240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m²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spc="-9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2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5" dirty="0">
                <a:solidFill>
                  <a:srgbClr val="231F20"/>
                </a:solidFill>
                <a:latin typeface="Arial"/>
                <a:cs typeface="Arial"/>
              </a:rPr>
              <a:t>14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=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24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p.p.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27700" y="8806177"/>
            <a:ext cx="1021715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260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enkele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bomen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27298" y="4684069"/>
            <a:ext cx="8547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Isometrie</a:t>
            </a:r>
            <a:r>
              <a:rPr sz="800" b="0" spc="15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variant</a:t>
            </a:r>
            <a:r>
              <a:rPr sz="800" b="0" spc="16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spc="-60" dirty="0">
                <a:solidFill>
                  <a:srgbClr val="231F20"/>
                </a:solidFill>
                <a:latin typeface="Segoe UI Light"/>
                <a:cs typeface="Segoe UI Light"/>
              </a:rPr>
              <a:t>5</a:t>
            </a:r>
            <a:endParaRPr sz="800">
              <a:latin typeface="Segoe UI Light"/>
              <a:cs typeface="Segoe UI Light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1591" y="540004"/>
            <a:ext cx="7736827" cy="4136821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839991" y="4876800"/>
            <a:ext cx="7740015" cy="4140200"/>
            <a:chOff x="6839991" y="4876800"/>
            <a:chExt cx="7740015" cy="414020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9991" y="4876800"/>
              <a:ext cx="7740002" cy="4139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049528" y="8498334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220000" y="8496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686178" y="7938886"/>
              <a:ext cx="334645" cy="286385"/>
            </a:xfrm>
            <a:custGeom>
              <a:avLst/>
              <a:gdLst/>
              <a:ahLst/>
              <a:cxnLst/>
              <a:rect l="l" t="t" r="r" b="b"/>
              <a:pathLst>
                <a:path w="334644" h="286384">
                  <a:moveTo>
                    <a:pt x="334645" y="285788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686181" y="7935155"/>
              <a:ext cx="88265" cy="91440"/>
            </a:xfrm>
            <a:custGeom>
              <a:avLst/>
              <a:gdLst/>
              <a:ahLst/>
              <a:cxnLst/>
              <a:rect l="l" t="t" r="r" b="b"/>
              <a:pathLst>
                <a:path w="88265" h="91440">
                  <a:moveTo>
                    <a:pt x="10109" y="91249"/>
                  </a:moveTo>
                  <a:lnTo>
                    <a:pt x="0" y="3721"/>
                  </a:lnTo>
                  <a:lnTo>
                    <a:pt x="88023" y="0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827298" y="9028366"/>
            <a:ext cx="8794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Plankaart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828499" y="8132764"/>
            <a:ext cx="132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5" dirty="0">
                <a:solidFill>
                  <a:srgbClr val="FDDB32"/>
                </a:solidFill>
                <a:latin typeface="Arial Black"/>
                <a:cs typeface="Arial Black"/>
              </a:rPr>
              <a:t>2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588137" y="5735103"/>
            <a:ext cx="145415" cy="464820"/>
            <a:chOff x="11588137" y="5735103"/>
            <a:chExt cx="145415" cy="464820"/>
          </a:xfrm>
        </p:grpSpPr>
        <p:sp>
          <p:nvSpPr>
            <p:cNvPr id="20" name="object 20"/>
            <p:cNvSpPr/>
            <p:nvPr/>
          </p:nvSpPr>
          <p:spPr>
            <a:xfrm>
              <a:off x="11637776" y="5747803"/>
              <a:ext cx="27305" cy="439420"/>
            </a:xfrm>
            <a:custGeom>
              <a:avLst/>
              <a:gdLst/>
              <a:ahLst/>
              <a:cxnLst/>
              <a:rect l="l" t="t" r="r" b="b"/>
              <a:pathLst>
                <a:path w="27304" h="439420">
                  <a:moveTo>
                    <a:pt x="0" y="0"/>
                  </a:moveTo>
                  <a:lnTo>
                    <a:pt x="26885" y="439254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00837" y="6118992"/>
              <a:ext cx="120014" cy="68580"/>
            </a:xfrm>
            <a:custGeom>
              <a:avLst/>
              <a:gdLst/>
              <a:ahLst/>
              <a:cxnLst/>
              <a:rect l="l" t="t" r="r" b="b"/>
              <a:pathLst>
                <a:path w="120015" h="68579">
                  <a:moveTo>
                    <a:pt x="119760" y="0"/>
                  </a:moveTo>
                  <a:lnTo>
                    <a:pt x="63830" y="68072"/>
                  </a:lnTo>
                  <a:lnTo>
                    <a:pt x="0" y="7327"/>
                  </a:lnTo>
                </a:path>
              </a:pathLst>
            </a:custGeom>
            <a:ln w="25400">
              <a:solidFill>
                <a:srgbClr val="FFDD1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712499" y="5724850"/>
            <a:ext cx="99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60" dirty="0">
                <a:solidFill>
                  <a:srgbClr val="FDDB32"/>
                </a:solidFill>
                <a:latin typeface="Arial Black"/>
                <a:cs typeface="Arial Black"/>
              </a:rPr>
              <a:t>1</a:t>
            </a:r>
            <a:endParaRPr sz="1400">
              <a:latin typeface="Arial Black"/>
              <a:cs typeface="Arial Black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4" name="object 24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44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27299" y="8895166"/>
            <a:ext cx="2494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8895166"/>
            <a:ext cx="29578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2,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7299" y="4528366"/>
            <a:ext cx="2466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Toekomstig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4528366"/>
            <a:ext cx="29298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Bestaand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beeld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(streetview)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vanaf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maaiveld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20" dirty="0">
                <a:solidFill>
                  <a:srgbClr val="231F20"/>
                </a:solidFill>
                <a:latin typeface="Arial"/>
                <a:cs typeface="Arial"/>
              </a:rPr>
              <a:t>1,</a:t>
            </a:r>
            <a:r>
              <a:rPr sz="8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8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654" y="527304"/>
            <a:ext cx="6840004" cy="397678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3651" y="520954"/>
            <a:ext cx="6840004" cy="397680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654" y="4944008"/>
            <a:ext cx="6840004" cy="396069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3651" y="4934255"/>
            <a:ext cx="6840004" cy="397678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1" name="object 11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45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39997" y="540009"/>
          <a:ext cx="9299575" cy="90589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1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8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175">
                      <a:solidFill>
                        <a:srgbClr val="231F20"/>
                      </a:solidFill>
                      <a:prstDash val="solid"/>
                    </a:lnR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>
                        <a:lnSpc>
                          <a:spcPts val="905"/>
                        </a:lnSpc>
                      </a:pPr>
                      <a:r>
                        <a:rPr sz="1200" spc="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BEOORDELING</a:t>
                      </a:r>
                      <a:r>
                        <a:rPr sz="1200" spc="3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</a:t>
                      </a:r>
                      <a:r>
                        <a:rPr sz="1200" spc="-2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ARIANT</a:t>
                      </a:r>
                      <a:r>
                        <a:rPr sz="1200" spc="3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r>
                        <a:rPr sz="1200" spc="3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-</a:t>
                      </a:r>
                      <a:r>
                        <a:rPr sz="1200" spc="3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</a:t>
                      </a:r>
                      <a:r>
                        <a:rPr sz="1200" spc="-1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IEUWBOUW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OP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17780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GROENPERCEEL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ROTONDE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LOONSE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BAAN 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5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Inbedding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positionering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context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Bereikbaarheid,</a:t>
                      </a:r>
                      <a:r>
                        <a:rPr sz="1200" spc="2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verkeersveiligheid,</a:t>
                      </a:r>
                      <a:r>
                        <a:rPr sz="1200" spc="2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parkeren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Natuurbehoud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144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015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buitenruimtes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zijn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passend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Extra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aansluiting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rotonde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is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complex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marR="78232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Een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groensingel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(struiken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bomen)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dient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gerooid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worden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9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noodzakelijk?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Totale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kosten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922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104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Deels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9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tijdelijke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huisvesting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nodig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€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15.670.884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(266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1.538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460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240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44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9225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marL="406400" marR="33591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gebouwde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programma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past</a:t>
                      </a:r>
                      <a:r>
                        <a:rPr sz="1200" spc="1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aangeduide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volume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lagen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ligt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rand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een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parkgebied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327025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Kinderen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moeten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circa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750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meter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lopen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naar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gymzaal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op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Het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Kwartier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571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6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6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(551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l.l.)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2.972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67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onderwijs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690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2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KDV</a:t>
                      </a:r>
                      <a:r>
                        <a:rPr sz="1200" spc="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288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3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230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050" spc="52" baseline="31746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bvo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BSO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Het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Kwartier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spc="-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+10%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flexibiliteit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5748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toepassing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3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o.a.: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Natuur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Netwerk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Brabant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Speelzones</a:t>
                      </a:r>
                      <a:r>
                        <a:rPr sz="1200" spc="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30m</a:t>
                      </a:r>
                      <a:r>
                        <a:rPr sz="1200" spc="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indent="-22796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Omzetten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7965" marR="762635" indent="-227965">
                        <a:lnSpc>
                          <a:spcPct val="138900"/>
                        </a:lnSpc>
                        <a:buChar char="•"/>
                        <a:tabLst>
                          <a:tab pos="227965" algn="l"/>
                          <a:tab pos="22860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Conflict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bouwvlak,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bouwhoogte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meter),</a:t>
                      </a:r>
                      <a:r>
                        <a:rPr sz="1200" spc="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maximaal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toegestane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goothoogte</a:t>
                      </a:r>
                      <a:r>
                        <a:rPr sz="1200" spc="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(12</a:t>
                      </a:r>
                      <a:r>
                        <a:rPr sz="1200" spc="20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4460" marB="0"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06400" marR="855344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valt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binnen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bestaande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woningen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(dit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betekent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voorzieningen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gebouw),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speelplaats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valt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</a:t>
                      </a:r>
                      <a:r>
                        <a:rPr sz="1200" spc="114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milieucontour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indent="-22923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Nieuwe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bestemming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(van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groen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maatschappelijk)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406400" marR="363220" indent="-228600">
                        <a:lnSpc>
                          <a:spcPct val="138900"/>
                        </a:lnSpc>
                        <a:buChar char="•"/>
                        <a:tabLst>
                          <a:tab pos="406400" algn="l"/>
                          <a:tab pos="407034" algn="l"/>
                        </a:tabLst>
                      </a:pPr>
                      <a:r>
                        <a:rPr sz="1200" spc="-13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Er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valt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veel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weerstand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te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verwachten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vanuit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bewoners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uit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aangrenzende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woonwijk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8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bij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de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4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bestemmingswijziging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254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4" name="object 4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46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996" y="3545997"/>
            <a:ext cx="3600005" cy="36000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50883" y="8064627"/>
            <a:ext cx="62185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5315" algn="l"/>
                <a:tab pos="3873500" algn="l"/>
              </a:tabLst>
            </a:pP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4</a:t>
            </a:r>
            <a:r>
              <a:rPr sz="2200" spc="-1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231F20"/>
                </a:solidFill>
                <a:latin typeface="Arial Black"/>
                <a:cs typeface="Arial Black"/>
              </a:rPr>
              <a:t>.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G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5" dirty="0">
                <a:solidFill>
                  <a:srgbClr val="231F20"/>
                </a:solidFill>
                <a:latin typeface="Arial Black"/>
                <a:cs typeface="Arial Black"/>
              </a:rPr>
              <a:t>L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415" dirty="0">
                <a:solidFill>
                  <a:srgbClr val="231F20"/>
                </a:solidFill>
                <a:latin typeface="Arial Black"/>
                <a:cs typeface="Arial Black"/>
              </a:rPr>
              <a:t>J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440" dirty="0">
                <a:solidFill>
                  <a:srgbClr val="231F20"/>
                </a:solidFill>
                <a:latin typeface="Arial Black"/>
                <a:cs typeface="Arial Black"/>
              </a:rPr>
              <a:t>K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G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V</a:t>
            </a:r>
            <a:r>
              <a:rPr sz="2200" spc="-7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75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60043" y="9432003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59961" y="720000"/>
                </a:moveTo>
                <a:lnTo>
                  <a:pt x="311110" y="716713"/>
                </a:lnTo>
                <a:lnTo>
                  <a:pt x="264257" y="707141"/>
                </a:lnTo>
                <a:lnTo>
                  <a:pt x="219831" y="691710"/>
                </a:lnTo>
                <a:lnTo>
                  <a:pt x="178260" y="670851"/>
                </a:lnTo>
                <a:lnTo>
                  <a:pt x="139973" y="644992"/>
                </a:lnTo>
                <a:lnTo>
                  <a:pt x="105399" y="614561"/>
                </a:lnTo>
                <a:lnTo>
                  <a:pt x="74967" y="579989"/>
                </a:lnTo>
                <a:lnTo>
                  <a:pt x="49107" y="541703"/>
                </a:lnTo>
                <a:lnTo>
                  <a:pt x="28247" y="500132"/>
                </a:lnTo>
                <a:lnTo>
                  <a:pt x="12815" y="455705"/>
                </a:lnTo>
                <a:lnTo>
                  <a:pt x="3242" y="408851"/>
                </a:lnTo>
                <a:lnTo>
                  <a:pt x="119" y="362433"/>
                </a:lnTo>
                <a:lnTo>
                  <a:pt x="0" y="359347"/>
                </a:lnTo>
                <a:lnTo>
                  <a:pt x="3242" y="311148"/>
                </a:lnTo>
                <a:lnTo>
                  <a:pt x="12815" y="264294"/>
                </a:lnTo>
                <a:lnTo>
                  <a:pt x="28247" y="219867"/>
                </a:lnTo>
                <a:lnTo>
                  <a:pt x="49107" y="178297"/>
                </a:lnTo>
                <a:lnTo>
                  <a:pt x="74967" y="140010"/>
                </a:lnTo>
                <a:lnTo>
                  <a:pt x="105399" y="105438"/>
                </a:lnTo>
                <a:lnTo>
                  <a:pt x="139973" y="75007"/>
                </a:lnTo>
                <a:lnTo>
                  <a:pt x="178260" y="49148"/>
                </a:lnTo>
                <a:lnTo>
                  <a:pt x="219831" y="28289"/>
                </a:lnTo>
                <a:lnTo>
                  <a:pt x="264257" y="12858"/>
                </a:lnTo>
                <a:lnTo>
                  <a:pt x="311110" y="3286"/>
                </a:lnTo>
                <a:lnTo>
                  <a:pt x="359961" y="0"/>
                </a:lnTo>
                <a:lnTo>
                  <a:pt x="408809" y="3286"/>
                </a:lnTo>
                <a:lnTo>
                  <a:pt x="455660" y="12858"/>
                </a:lnTo>
                <a:lnTo>
                  <a:pt x="500085" y="28289"/>
                </a:lnTo>
                <a:lnTo>
                  <a:pt x="541654" y="49148"/>
                </a:lnTo>
                <a:lnTo>
                  <a:pt x="579940" y="75007"/>
                </a:lnTo>
                <a:lnTo>
                  <a:pt x="614513" y="105438"/>
                </a:lnTo>
                <a:lnTo>
                  <a:pt x="644944" y="140010"/>
                </a:lnTo>
                <a:lnTo>
                  <a:pt x="670804" y="178297"/>
                </a:lnTo>
                <a:lnTo>
                  <a:pt x="691665" y="219867"/>
                </a:lnTo>
                <a:lnTo>
                  <a:pt x="699695" y="242987"/>
                </a:lnTo>
                <a:lnTo>
                  <a:pt x="198133" y="242987"/>
                </a:lnTo>
                <a:lnTo>
                  <a:pt x="159246" y="252206"/>
                </a:lnTo>
                <a:lnTo>
                  <a:pt x="132512" y="276616"/>
                </a:lnTo>
                <a:lnTo>
                  <a:pt x="117087" y="311348"/>
                </a:lnTo>
                <a:lnTo>
                  <a:pt x="112133" y="351531"/>
                </a:lnTo>
                <a:lnTo>
                  <a:pt x="116758" y="396854"/>
                </a:lnTo>
                <a:lnTo>
                  <a:pt x="131503" y="432585"/>
                </a:lnTo>
                <a:lnTo>
                  <a:pt x="157677" y="456012"/>
                </a:lnTo>
                <a:lnTo>
                  <a:pt x="196587" y="464424"/>
                </a:lnTo>
                <a:lnTo>
                  <a:pt x="704067" y="464424"/>
                </a:lnTo>
                <a:lnTo>
                  <a:pt x="691665" y="500132"/>
                </a:lnTo>
                <a:lnTo>
                  <a:pt x="670804" y="541703"/>
                </a:lnTo>
                <a:lnTo>
                  <a:pt x="644944" y="579989"/>
                </a:lnTo>
                <a:lnTo>
                  <a:pt x="614513" y="614561"/>
                </a:lnTo>
                <a:lnTo>
                  <a:pt x="579940" y="644992"/>
                </a:lnTo>
                <a:lnTo>
                  <a:pt x="541654" y="670851"/>
                </a:lnTo>
                <a:lnTo>
                  <a:pt x="500085" y="691710"/>
                </a:lnTo>
                <a:lnTo>
                  <a:pt x="455660" y="707141"/>
                </a:lnTo>
                <a:lnTo>
                  <a:pt x="408809" y="716713"/>
                </a:lnTo>
                <a:lnTo>
                  <a:pt x="359961" y="720000"/>
                </a:lnTo>
                <a:close/>
              </a:path>
              <a:path w="720090" h="720090">
                <a:moveTo>
                  <a:pt x="311680" y="307675"/>
                </a:moveTo>
                <a:lnTo>
                  <a:pt x="272384" y="307675"/>
                </a:lnTo>
                <a:lnTo>
                  <a:pt x="265178" y="281824"/>
                </a:lnTo>
                <a:lnTo>
                  <a:pt x="250692" y="261337"/>
                </a:lnTo>
                <a:lnTo>
                  <a:pt x="228489" y="247846"/>
                </a:lnTo>
                <a:lnTo>
                  <a:pt x="198133" y="242987"/>
                </a:lnTo>
                <a:lnTo>
                  <a:pt x="699695" y="242987"/>
                </a:lnTo>
                <a:lnTo>
                  <a:pt x="700508" y="245328"/>
                </a:lnTo>
                <a:lnTo>
                  <a:pt x="504965" y="245328"/>
                </a:lnTo>
                <a:lnTo>
                  <a:pt x="504833" y="246101"/>
                </a:lnTo>
                <a:lnTo>
                  <a:pt x="311680" y="246101"/>
                </a:lnTo>
                <a:lnTo>
                  <a:pt x="311680" y="307675"/>
                </a:lnTo>
                <a:close/>
              </a:path>
              <a:path w="720090" h="720090">
                <a:moveTo>
                  <a:pt x="511125" y="307096"/>
                </a:moveTo>
                <a:lnTo>
                  <a:pt x="518701" y="263357"/>
                </a:lnTo>
                <a:lnTo>
                  <a:pt x="573784" y="263357"/>
                </a:lnTo>
                <a:lnTo>
                  <a:pt x="576826" y="262479"/>
                </a:lnTo>
                <a:lnTo>
                  <a:pt x="580500" y="258943"/>
                </a:lnTo>
                <a:lnTo>
                  <a:pt x="581419" y="256708"/>
                </a:lnTo>
                <a:lnTo>
                  <a:pt x="581419" y="254020"/>
                </a:lnTo>
                <a:lnTo>
                  <a:pt x="581753" y="253705"/>
                </a:lnTo>
                <a:lnTo>
                  <a:pt x="581753" y="245328"/>
                </a:lnTo>
                <a:lnTo>
                  <a:pt x="700508" y="245328"/>
                </a:lnTo>
                <a:lnTo>
                  <a:pt x="707096" y="264294"/>
                </a:lnTo>
                <a:lnTo>
                  <a:pt x="715411" y="304988"/>
                </a:lnTo>
                <a:lnTo>
                  <a:pt x="527767" y="304988"/>
                </a:lnTo>
                <a:lnTo>
                  <a:pt x="519964" y="305689"/>
                </a:lnTo>
                <a:lnTo>
                  <a:pt x="511125" y="307096"/>
                </a:lnTo>
                <a:close/>
              </a:path>
              <a:path w="720090" h="720090">
                <a:moveTo>
                  <a:pt x="705145" y="461320"/>
                </a:moveTo>
                <a:lnTo>
                  <a:pt x="380362" y="461320"/>
                </a:lnTo>
                <a:lnTo>
                  <a:pt x="408740" y="457228"/>
                </a:lnTo>
                <a:lnTo>
                  <a:pt x="431057" y="445146"/>
                </a:lnTo>
                <a:lnTo>
                  <a:pt x="445659" y="425365"/>
                </a:lnTo>
                <a:lnTo>
                  <a:pt x="450773" y="398801"/>
                </a:lnTo>
                <a:lnTo>
                  <a:pt x="450847" y="397912"/>
                </a:lnTo>
                <a:lnTo>
                  <a:pt x="446848" y="375162"/>
                </a:lnTo>
                <a:lnTo>
                  <a:pt x="436858" y="359347"/>
                </a:lnTo>
                <a:lnTo>
                  <a:pt x="424141" y="349418"/>
                </a:lnTo>
                <a:lnTo>
                  <a:pt x="411915" y="344064"/>
                </a:lnTo>
                <a:lnTo>
                  <a:pt x="422688" y="339330"/>
                </a:lnTo>
                <a:lnTo>
                  <a:pt x="433110" y="330691"/>
                </a:lnTo>
                <a:lnTo>
                  <a:pt x="440979" y="317389"/>
                </a:lnTo>
                <a:lnTo>
                  <a:pt x="444091" y="298669"/>
                </a:lnTo>
                <a:lnTo>
                  <a:pt x="439620" y="275759"/>
                </a:lnTo>
                <a:lnTo>
                  <a:pt x="427116" y="259322"/>
                </a:lnTo>
                <a:lnTo>
                  <a:pt x="407942" y="249416"/>
                </a:lnTo>
                <a:lnTo>
                  <a:pt x="383459" y="246101"/>
                </a:lnTo>
                <a:lnTo>
                  <a:pt x="504833" y="246101"/>
                </a:lnTo>
                <a:lnTo>
                  <a:pt x="491851" y="321696"/>
                </a:lnTo>
                <a:lnTo>
                  <a:pt x="504460" y="325328"/>
                </a:lnTo>
                <a:lnTo>
                  <a:pt x="551445" y="325328"/>
                </a:lnTo>
                <a:lnTo>
                  <a:pt x="554611" y="327198"/>
                </a:lnTo>
                <a:lnTo>
                  <a:pt x="566421" y="349326"/>
                </a:lnTo>
                <a:lnTo>
                  <a:pt x="566372" y="360000"/>
                </a:lnTo>
                <a:lnTo>
                  <a:pt x="565536" y="364902"/>
                </a:lnTo>
                <a:lnTo>
                  <a:pt x="562135" y="374249"/>
                </a:lnTo>
                <a:lnTo>
                  <a:pt x="559659" y="378272"/>
                </a:lnTo>
                <a:lnTo>
                  <a:pt x="556849" y="381320"/>
                </a:lnTo>
                <a:lnTo>
                  <a:pt x="492453" y="381320"/>
                </a:lnTo>
                <a:lnTo>
                  <a:pt x="490644" y="382316"/>
                </a:lnTo>
                <a:lnTo>
                  <a:pt x="483154" y="392938"/>
                </a:lnTo>
                <a:lnTo>
                  <a:pt x="486247" y="395692"/>
                </a:lnTo>
                <a:lnTo>
                  <a:pt x="489123" y="397912"/>
                </a:lnTo>
                <a:lnTo>
                  <a:pt x="716330" y="410510"/>
                </a:lnTo>
                <a:lnTo>
                  <a:pt x="708758" y="447569"/>
                </a:lnTo>
                <a:lnTo>
                  <a:pt x="483291" y="447569"/>
                </a:lnTo>
                <a:lnTo>
                  <a:pt x="483291" y="461087"/>
                </a:lnTo>
                <a:lnTo>
                  <a:pt x="705226" y="461087"/>
                </a:lnTo>
                <a:lnTo>
                  <a:pt x="705145" y="461320"/>
                </a:lnTo>
                <a:close/>
              </a:path>
              <a:path w="720090" h="720090">
                <a:moveTo>
                  <a:pt x="197208" y="446390"/>
                </a:moveTo>
                <a:lnTo>
                  <a:pt x="146738" y="416611"/>
                </a:lnTo>
                <a:lnTo>
                  <a:pt x="133313" y="353487"/>
                </a:lnTo>
                <a:lnTo>
                  <a:pt x="133199" y="351531"/>
                </a:lnTo>
                <a:lnTo>
                  <a:pt x="136907" y="317447"/>
                </a:lnTo>
                <a:lnTo>
                  <a:pt x="148480" y="288477"/>
                </a:lnTo>
                <a:lnTo>
                  <a:pt x="168406" y="268485"/>
                </a:lnTo>
                <a:lnTo>
                  <a:pt x="197208" y="261031"/>
                </a:lnTo>
                <a:lnTo>
                  <a:pt x="218726" y="264427"/>
                </a:lnTo>
                <a:lnTo>
                  <a:pt x="234529" y="273975"/>
                </a:lnTo>
                <a:lnTo>
                  <a:pt x="245284" y="288711"/>
                </a:lnTo>
                <a:lnTo>
                  <a:pt x="251659" y="307675"/>
                </a:lnTo>
                <a:lnTo>
                  <a:pt x="311680" y="307675"/>
                </a:lnTo>
                <a:lnTo>
                  <a:pt x="311680" y="400665"/>
                </a:lnTo>
                <a:lnTo>
                  <a:pt x="252892" y="400665"/>
                </a:lnTo>
                <a:lnTo>
                  <a:pt x="245585" y="419226"/>
                </a:lnTo>
                <a:lnTo>
                  <a:pt x="234564" y="433676"/>
                </a:lnTo>
                <a:lnTo>
                  <a:pt x="218786" y="443051"/>
                </a:lnTo>
                <a:lnTo>
                  <a:pt x="197208" y="446390"/>
                </a:lnTo>
                <a:close/>
              </a:path>
              <a:path w="720090" h="720090">
                <a:moveTo>
                  <a:pt x="377885" y="336296"/>
                </a:moveTo>
                <a:lnTo>
                  <a:pt x="331787" y="336296"/>
                </a:lnTo>
                <a:lnTo>
                  <a:pt x="331787" y="262895"/>
                </a:lnTo>
                <a:lnTo>
                  <a:pt x="380053" y="262895"/>
                </a:lnTo>
                <a:lnTo>
                  <a:pt x="399790" y="265743"/>
                </a:lnTo>
                <a:lnTo>
                  <a:pt x="413347" y="273549"/>
                </a:lnTo>
                <a:lnTo>
                  <a:pt x="421162" y="285203"/>
                </a:lnTo>
                <a:lnTo>
                  <a:pt x="423670" y="299598"/>
                </a:lnTo>
                <a:lnTo>
                  <a:pt x="421214" y="314779"/>
                </a:lnTo>
                <a:lnTo>
                  <a:pt x="413306" y="326345"/>
                </a:lnTo>
                <a:lnTo>
                  <a:pt x="399133" y="333711"/>
                </a:lnTo>
                <a:lnTo>
                  <a:pt x="377885" y="336296"/>
                </a:lnTo>
                <a:close/>
              </a:path>
              <a:path w="720090" h="720090">
                <a:moveTo>
                  <a:pt x="716330" y="410510"/>
                </a:moveTo>
                <a:lnTo>
                  <a:pt x="536666" y="410510"/>
                </a:lnTo>
                <a:lnTo>
                  <a:pt x="544342" y="409210"/>
                </a:lnTo>
                <a:lnTo>
                  <a:pt x="558522" y="403916"/>
                </a:lnTo>
                <a:lnTo>
                  <a:pt x="585073" y="370302"/>
                </a:lnTo>
                <a:lnTo>
                  <a:pt x="586569" y="362433"/>
                </a:lnTo>
                <a:lnTo>
                  <a:pt x="586569" y="346786"/>
                </a:lnTo>
                <a:lnTo>
                  <a:pt x="563525" y="311257"/>
                </a:lnTo>
                <a:lnTo>
                  <a:pt x="543154" y="304988"/>
                </a:lnTo>
                <a:lnTo>
                  <a:pt x="715411" y="304988"/>
                </a:lnTo>
                <a:lnTo>
                  <a:pt x="716669" y="311148"/>
                </a:lnTo>
                <a:lnTo>
                  <a:pt x="719956" y="360000"/>
                </a:lnTo>
                <a:lnTo>
                  <a:pt x="716669" y="408851"/>
                </a:lnTo>
                <a:lnTo>
                  <a:pt x="716330" y="410510"/>
                </a:lnTo>
                <a:close/>
              </a:path>
              <a:path w="720090" h="720090">
                <a:moveTo>
                  <a:pt x="551445" y="325328"/>
                </a:moveTo>
                <a:lnTo>
                  <a:pt x="504460" y="325328"/>
                </a:lnTo>
                <a:lnTo>
                  <a:pt x="509336" y="323855"/>
                </a:lnTo>
                <a:lnTo>
                  <a:pt x="513864" y="322783"/>
                </a:lnTo>
                <a:lnTo>
                  <a:pt x="518069" y="322118"/>
                </a:lnTo>
                <a:lnTo>
                  <a:pt x="522501" y="321463"/>
                </a:lnTo>
                <a:lnTo>
                  <a:pt x="526736" y="321122"/>
                </a:lnTo>
                <a:lnTo>
                  <a:pt x="536772" y="321122"/>
                </a:lnTo>
                <a:lnTo>
                  <a:pt x="541962" y="321905"/>
                </a:lnTo>
                <a:lnTo>
                  <a:pt x="550886" y="324998"/>
                </a:lnTo>
                <a:lnTo>
                  <a:pt x="551445" y="325328"/>
                </a:lnTo>
                <a:close/>
              </a:path>
              <a:path w="720090" h="720090">
                <a:moveTo>
                  <a:pt x="378507" y="444516"/>
                </a:moveTo>
                <a:lnTo>
                  <a:pt x="331787" y="444516"/>
                </a:lnTo>
                <a:lnTo>
                  <a:pt x="331787" y="353711"/>
                </a:lnTo>
                <a:lnTo>
                  <a:pt x="376031" y="353711"/>
                </a:lnTo>
                <a:lnTo>
                  <a:pt x="399761" y="356864"/>
                </a:lnTo>
                <a:lnTo>
                  <a:pt x="416674" y="365877"/>
                </a:lnTo>
                <a:lnTo>
                  <a:pt x="426800" y="380080"/>
                </a:lnTo>
                <a:lnTo>
                  <a:pt x="430169" y="398801"/>
                </a:lnTo>
                <a:lnTo>
                  <a:pt x="426273" y="419197"/>
                </a:lnTo>
                <a:lnTo>
                  <a:pt x="415475" y="433439"/>
                </a:lnTo>
                <a:lnTo>
                  <a:pt x="399108" y="441790"/>
                </a:lnTo>
                <a:lnTo>
                  <a:pt x="378507" y="444516"/>
                </a:lnTo>
                <a:close/>
              </a:path>
              <a:path w="720090" h="720090">
                <a:moveTo>
                  <a:pt x="535003" y="392481"/>
                </a:moveTo>
                <a:lnTo>
                  <a:pt x="524669" y="392481"/>
                </a:lnTo>
                <a:lnTo>
                  <a:pt x="520277" y="391887"/>
                </a:lnTo>
                <a:lnTo>
                  <a:pt x="497759" y="381915"/>
                </a:lnTo>
                <a:lnTo>
                  <a:pt x="496066" y="381320"/>
                </a:lnTo>
                <a:lnTo>
                  <a:pt x="556849" y="381320"/>
                </a:lnTo>
                <a:lnTo>
                  <a:pt x="553024" y="385410"/>
                </a:lnTo>
                <a:lnTo>
                  <a:pt x="549178" y="388026"/>
                </a:lnTo>
                <a:lnTo>
                  <a:pt x="540102" y="391562"/>
                </a:lnTo>
                <a:lnTo>
                  <a:pt x="535003" y="392481"/>
                </a:lnTo>
                <a:close/>
              </a:path>
              <a:path w="720090" h="720090">
                <a:moveTo>
                  <a:pt x="704067" y="464424"/>
                </a:moveTo>
                <a:lnTo>
                  <a:pt x="196587" y="464424"/>
                </a:lnTo>
                <a:lnTo>
                  <a:pt x="228153" y="459143"/>
                </a:lnTo>
                <a:lnTo>
                  <a:pt x="250728" y="445028"/>
                </a:lnTo>
                <a:lnTo>
                  <a:pt x="265414" y="424671"/>
                </a:lnTo>
                <a:lnTo>
                  <a:pt x="273314" y="400665"/>
                </a:lnTo>
                <a:lnTo>
                  <a:pt x="311680" y="400665"/>
                </a:lnTo>
                <a:lnTo>
                  <a:pt x="311680" y="461320"/>
                </a:lnTo>
                <a:lnTo>
                  <a:pt x="705145" y="461320"/>
                </a:lnTo>
                <a:lnTo>
                  <a:pt x="704067" y="464424"/>
                </a:lnTo>
                <a:close/>
              </a:path>
              <a:path w="720090" h="720090">
                <a:moveTo>
                  <a:pt x="705226" y="461087"/>
                </a:moveTo>
                <a:lnTo>
                  <a:pt x="584441" y="461087"/>
                </a:lnTo>
                <a:lnTo>
                  <a:pt x="584441" y="447569"/>
                </a:lnTo>
                <a:lnTo>
                  <a:pt x="708758" y="447569"/>
                </a:lnTo>
                <a:lnTo>
                  <a:pt x="707096" y="455705"/>
                </a:lnTo>
                <a:lnTo>
                  <a:pt x="705226" y="4610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47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44054" y="808200"/>
          <a:ext cx="13943325" cy="7833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4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2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2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6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9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98014">
                <a:tc>
                  <a:txBody>
                    <a:bodyPr/>
                    <a:lstStyle/>
                    <a:p>
                      <a:pPr marR="208279">
                        <a:lnSpc>
                          <a:spcPct val="138900"/>
                        </a:lnSpc>
                        <a:spcBef>
                          <a:spcPts val="890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deze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vergelijking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varianten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zijn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alleen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hoofdpunten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R="193040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verschillende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varianten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benoemd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verschillende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voor-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nadelen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R="155575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voren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halen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varianten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twee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bouwlagen.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3030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1A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2A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3A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4A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5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9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635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65735" marR="87630" indent="-108585">
                        <a:lnSpc>
                          <a:spcPct val="138900"/>
                        </a:lnSpc>
                        <a:buChar char="•"/>
                        <a:tabLst>
                          <a:tab pos="16637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Jeugd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Actief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locatie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gebruiken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65735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6637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19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12090" indent="-108585">
                        <a:lnSpc>
                          <a:spcPct val="100000"/>
                        </a:lnSpc>
                        <a:buChar char="•"/>
                        <a:tabLst>
                          <a:tab pos="212725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Massaal</a:t>
                      </a:r>
                      <a:r>
                        <a:rPr sz="12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209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1272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Verwijderen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vleermuiskelder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209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1272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98120" marR="407670" indent="-108585" algn="just">
                        <a:lnSpc>
                          <a:spcPct val="138900"/>
                        </a:lnSpc>
                        <a:buChar char="•"/>
                        <a:tabLst>
                          <a:tab pos="198755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Massaal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tegen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gymzaal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</a:t>
                      </a:r>
                      <a:r>
                        <a:rPr sz="1200" spc="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krappe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ruimte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98120" indent="-108585" algn="just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9875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Verwijderen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vleermuiskelder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98120" indent="-108585" algn="just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9875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93040" marR="194945" indent="-108585">
                        <a:lnSpc>
                          <a:spcPct val="138900"/>
                        </a:lnSpc>
                        <a:buChar char="•"/>
                        <a:tabLst>
                          <a:tab pos="193675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Massaal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moeilijke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aansluiting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maaiveld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93040" marR="70485" indent="-108585">
                        <a:lnSpc>
                          <a:spcPct val="138900"/>
                        </a:lnSpc>
                        <a:buChar char="•"/>
                        <a:tabLst>
                          <a:tab pos="19367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Jeugd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Actief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locatie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gebruiken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9304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9367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80975" marR="240665" indent="-108585">
                        <a:lnSpc>
                          <a:spcPct val="138900"/>
                        </a:lnSpc>
                        <a:buChar char="•"/>
                        <a:tabLst>
                          <a:tab pos="18161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Aansluiting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op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rotonde</a:t>
                      </a:r>
                      <a:r>
                        <a:rPr sz="1200" spc="1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is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complex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80975" indent="-108585">
                        <a:lnSpc>
                          <a:spcPct val="138900"/>
                        </a:lnSpc>
                        <a:buChar char="•"/>
                        <a:tabLst>
                          <a:tab pos="18161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rooien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groensingel (bomen/struiken)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635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735" marR="217170" indent="-108585">
                        <a:lnSpc>
                          <a:spcPct val="138900"/>
                        </a:lnSpc>
                        <a:spcBef>
                          <a:spcPts val="850"/>
                        </a:spcBef>
                        <a:buChar char="•"/>
                        <a:tabLst>
                          <a:tab pos="16637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65735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66370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15.375.265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 marR="206375" indent="-108585">
                        <a:lnSpc>
                          <a:spcPct val="138900"/>
                        </a:lnSpc>
                        <a:spcBef>
                          <a:spcPts val="850"/>
                        </a:spcBef>
                        <a:buChar char="•"/>
                        <a:tabLst>
                          <a:tab pos="21272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209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12725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17.501.882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marR="291465" indent="-108585">
                        <a:lnSpc>
                          <a:spcPct val="138900"/>
                        </a:lnSpc>
                        <a:spcBef>
                          <a:spcPts val="850"/>
                        </a:spcBef>
                        <a:buChar char="•"/>
                        <a:tabLst>
                          <a:tab pos="19875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Veel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9812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98755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37.097.960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040" marR="72390" indent="-108585">
                        <a:lnSpc>
                          <a:spcPct val="138900"/>
                        </a:lnSpc>
                        <a:spcBef>
                          <a:spcPts val="850"/>
                        </a:spcBef>
                        <a:buChar char="•"/>
                        <a:tabLst>
                          <a:tab pos="19367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huisvesting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nodig,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9304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93675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15.169.631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marR="126364" indent="-108585">
                        <a:lnSpc>
                          <a:spcPct val="138900"/>
                        </a:lnSpc>
                        <a:spcBef>
                          <a:spcPts val="850"/>
                        </a:spcBef>
                        <a:buChar char="•"/>
                        <a:tabLst>
                          <a:tab pos="18161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81610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15.670.884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635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108585">
                        <a:lnSpc>
                          <a:spcPct val="100000"/>
                        </a:lnSpc>
                        <a:spcBef>
                          <a:spcPts val="1400"/>
                        </a:spcBef>
                        <a:buChar char="•"/>
                        <a:tabLst>
                          <a:tab pos="198755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Problemen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daglichttoetreding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7780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040" indent="-108585">
                        <a:lnSpc>
                          <a:spcPct val="100000"/>
                        </a:lnSpc>
                        <a:spcBef>
                          <a:spcPts val="1400"/>
                        </a:spcBef>
                        <a:buChar char="•"/>
                        <a:tabLst>
                          <a:tab pos="19367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Beperking</a:t>
                      </a:r>
                      <a:r>
                        <a:rPr sz="1200" spc="2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speelruimte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7780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marR="71120" indent="-108585">
                        <a:lnSpc>
                          <a:spcPct val="138900"/>
                        </a:lnSpc>
                        <a:spcBef>
                          <a:spcPts val="840"/>
                        </a:spcBef>
                        <a:buChar char="•"/>
                        <a:tabLst>
                          <a:tab pos="18161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Circa</a:t>
                      </a:r>
                      <a:r>
                        <a:rPr sz="1200" spc="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750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meter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lopen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gymzaal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668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5113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6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63195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735" indent="-108585">
                        <a:lnSpc>
                          <a:spcPct val="100000"/>
                        </a:lnSpc>
                        <a:spcBef>
                          <a:spcPts val="910"/>
                        </a:spcBef>
                        <a:buChar char="•"/>
                        <a:tabLst>
                          <a:tab pos="16637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65735" marR="192405" indent="-108585">
                        <a:lnSpc>
                          <a:spcPct val="138900"/>
                        </a:lnSpc>
                        <a:buChar char="•"/>
                        <a:tabLst>
                          <a:tab pos="16637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NNB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--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Provincie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gaat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akkoord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 indent="-108585">
                        <a:lnSpc>
                          <a:spcPct val="100000"/>
                        </a:lnSpc>
                        <a:spcBef>
                          <a:spcPts val="910"/>
                        </a:spcBef>
                        <a:buChar char="•"/>
                        <a:tabLst>
                          <a:tab pos="21272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120" indent="-108585">
                        <a:lnSpc>
                          <a:spcPct val="100000"/>
                        </a:lnSpc>
                        <a:spcBef>
                          <a:spcPts val="910"/>
                        </a:spcBef>
                        <a:buChar char="•"/>
                        <a:tabLst>
                          <a:tab pos="19875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3040" indent="-108585">
                        <a:lnSpc>
                          <a:spcPct val="100000"/>
                        </a:lnSpc>
                        <a:spcBef>
                          <a:spcPts val="910"/>
                        </a:spcBef>
                        <a:buChar char="•"/>
                        <a:tabLst>
                          <a:tab pos="19367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 indent="-108585">
                        <a:lnSpc>
                          <a:spcPct val="100000"/>
                        </a:lnSpc>
                        <a:spcBef>
                          <a:spcPts val="910"/>
                        </a:spcBef>
                        <a:buChar char="•"/>
                        <a:tabLst>
                          <a:tab pos="18161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80975" marR="596265" indent="-108585">
                        <a:lnSpc>
                          <a:spcPct val="138900"/>
                        </a:lnSpc>
                        <a:buChar char="•"/>
                        <a:tabLst>
                          <a:tab pos="18161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Er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valt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weerstand</a:t>
                      </a:r>
                      <a:r>
                        <a:rPr sz="1200" spc="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verwachten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vanuit omwonenden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557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VERVOLG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635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5735" indent="-108585">
                        <a:lnSpc>
                          <a:spcPct val="100000"/>
                        </a:lnSpc>
                        <a:spcBef>
                          <a:spcPts val="1165"/>
                        </a:spcBef>
                        <a:buChar char="•"/>
                        <a:tabLst>
                          <a:tab pos="166370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Valt</a:t>
                      </a:r>
                      <a:r>
                        <a:rPr sz="1200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af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795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2090" marR="165735" indent="-108585">
                        <a:lnSpc>
                          <a:spcPct val="138900"/>
                        </a:lnSpc>
                        <a:spcBef>
                          <a:spcPts val="605"/>
                        </a:spcBef>
                        <a:buChar char="•"/>
                        <a:tabLst>
                          <a:tab pos="21272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Functioneel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constructief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onderzoek</a:t>
                      </a:r>
                      <a:r>
                        <a:rPr sz="1200" spc="2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6218" y="1024801"/>
            <a:ext cx="2087994" cy="14037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9373" y="1024801"/>
            <a:ext cx="2087994" cy="14037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17459" y="1024801"/>
            <a:ext cx="2087994" cy="14037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5994" y="1024801"/>
            <a:ext cx="2087994" cy="14037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401168" y="1010996"/>
            <a:ext cx="2087994" cy="140376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27300" y="495297"/>
            <a:ext cx="4319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110" algn="l"/>
              </a:tabLst>
            </a:pPr>
            <a:r>
              <a:rPr sz="1200" spc="-95" dirty="0">
                <a:solidFill>
                  <a:srgbClr val="231F20"/>
                </a:solidFill>
                <a:latin typeface="Arial Black"/>
                <a:cs typeface="Arial Black"/>
              </a:rPr>
              <a:t>4</a:t>
            </a:r>
            <a:r>
              <a:rPr sz="1200" spc="-28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.1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1200" spc="-40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VARIANTEN</a:t>
            </a:r>
            <a:r>
              <a:rPr sz="1200" spc="1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 Black"/>
                <a:cs typeface="Arial Black"/>
              </a:rPr>
              <a:t>TWEE</a:t>
            </a:r>
            <a:r>
              <a:rPr sz="1200" spc="1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 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0" name="object 10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48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44054" y="808204"/>
          <a:ext cx="11838304" cy="75463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1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1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79600">
                <a:tc>
                  <a:txBody>
                    <a:bodyPr/>
                    <a:lstStyle/>
                    <a:p>
                      <a:pPr marR="195580">
                        <a:lnSpc>
                          <a:spcPct val="138900"/>
                        </a:lnSpc>
                        <a:spcBef>
                          <a:spcPts val="835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deze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vergelijking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varianten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zijn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alleen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hoofdpunten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van</a:t>
                      </a:r>
                      <a:r>
                        <a:rPr sz="1200" spc="1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R="180975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verschillende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varianten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benoemd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om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1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verschillende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voor-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1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nadelen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R="142875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naar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voren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halen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voor</a:t>
                      </a:r>
                      <a:r>
                        <a:rPr sz="1200" spc="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1200" spc="7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varianten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drie</a:t>
                      </a:r>
                      <a:r>
                        <a:rPr sz="1200" spc="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bouwlagen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R w="12700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1B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1557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2B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3B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200" spc="-114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VARIANT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4B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B w="127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RUIMTELIJKE</a:t>
                      </a:r>
                      <a:r>
                        <a:rPr sz="1200" spc="-3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254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77800" marR="33020" indent="-108585">
                        <a:lnSpc>
                          <a:spcPct val="138900"/>
                        </a:lnSpc>
                        <a:buChar char="•"/>
                        <a:tabLst>
                          <a:tab pos="17843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Jeugd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Actief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locatie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gebruiken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7780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7843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23520" indent="-108585">
                        <a:lnSpc>
                          <a:spcPct val="100000"/>
                        </a:lnSpc>
                        <a:buChar char="•"/>
                        <a:tabLst>
                          <a:tab pos="22415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Verwijderen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vleermuiskelder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352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20345" marR="217804" indent="-108585">
                        <a:lnSpc>
                          <a:spcPct val="138900"/>
                        </a:lnSpc>
                        <a:buChar char="•"/>
                        <a:tabLst>
                          <a:tab pos="220979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Massaal</a:t>
                      </a:r>
                      <a:r>
                        <a:rPr sz="1200" spc="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tegen gymzaal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0345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17170" marR="255904" indent="-108585">
                        <a:lnSpc>
                          <a:spcPct val="138900"/>
                        </a:lnSpc>
                        <a:buChar char="•"/>
                        <a:tabLst>
                          <a:tab pos="217804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Massaal</a:t>
                      </a:r>
                      <a:r>
                        <a:rPr sz="1200" spc="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gebouw,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moeilijke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aansluiting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maaiveld,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7170" marR="386715">
                        <a:lnSpc>
                          <a:spcPct val="138900"/>
                        </a:lnSpc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beperkte</a:t>
                      </a:r>
                      <a:r>
                        <a:rPr sz="1200" spc="2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kwaliteit</a:t>
                      </a:r>
                      <a:r>
                        <a:rPr sz="1200" spc="2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ruimte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onder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gebouw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7170" marR="132080" indent="-108585">
                        <a:lnSpc>
                          <a:spcPct val="138900"/>
                        </a:lnSpc>
                        <a:buChar char="•"/>
                        <a:tabLst>
                          <a:tab pos="21780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Jeugd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Actief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kan</a:t>
                      </a:r>
                      <a:r>
                        <a:rPr sz="1200" spc="1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locatie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niet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gebruiken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717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1780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Kappen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38</a:t>
                      </a:r>
                      <a:r>
                        <a:rPr sz="1200" spc="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200" spc="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9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11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bomen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3175">
                      <a:solidFill>
                        <a:srgbClr val="231F20"/>
                      </a:solidFill>
                      <a:prstDash val="solid"/>
                    </a:lnL>
                    <a:lnT w="12700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FINANCIËLE</a:t>
                      </a:r>
                      <a:r>
                        <a:rPr sz="1200" spc="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VERGELIJKING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 marR="162560" indent="-108585">
                        <a:lnSpc>
                          <a:spcPct val="138900"/>
                        </a:lnSpc>
                        <a:spcBef>
                          <a:spcPts val="730"/>
                        </a:spcBef>
                        <a:buChar char="•"/>
                        <a:tabLst>
                          <a:tab pos="17843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7780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78435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15.274.940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 marR="200025" indent="-108585">
                        <a:lnSpc>
                          <a:spcPct val="138900"/>
                        </a:lnSpc>
                        <a:spcBef>
                          <a:spcPts val="730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352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17.252.614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0345" marR="290195" indent="-108585">
                        <a:lnSpc>
                          <a:spcPct val="138900"/>
                        </a:lnSpc>
                        <a:spcBef>
                          <a:spcPts val="730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Veel</a:t>
                      </a:r>
                      <a:r>
                        <a:rPr sz="1200" spc="1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4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 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20345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37.240.100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271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 indent="-108585">
                        <a:lnSpc>
                          <a:spcPct val="100000"/>
                        </a:lnSpc>
                        <a:spcBef>
                          <a:spcPts val="1290"/>
                        </a:spcBef>
                        <a:buChar char="•"/>
                        <a:tabLst>
                          <a:tab pos="21780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Deels</a:t>
                      </a:r>
                      <a:r>
                        <a:rPr sz="1200" spc="1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huisvesting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717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nodig,</a:t>
                      </a:r>
                      <a:r>
                        <a:rPr sz="1200" spc="18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tijdelijke</a:t>
                      </a:r>
                      <a:r>
                        <a:rPr sz="1200" spc="18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parkeerplaats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1717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217804" algn="l"/>
                        </a:tabLst>
                      </a:pPr>
                      <a:r>
                        <a:rPr sz="1200" spc="16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€</a:t>
                      </a:r>
                      <a:r>
                        <a:rPr sz="1200" spc="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15.774.201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6383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2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MOLENVEN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635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0345" indent="-108585">
                        <a:lnSpc>
                          <a:spcPct val="100000"/>
                        </a:lnSpc>
                        <a:spcBef>
                          <a:spcPts val="1340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Problemen</a:t>
                      </a:r>
                      <a:r>
                        <a:rPr sz="1200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daglichttoetreding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7018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 indent="-108585">
                        <a:lnSpc>
                          <a:spcPct val="100000"/>
                        </a:lnSpc>
                        <a:spcBef>
                          <a:spcPts val="1340"/>
                        </a:spcBef>
                        <a:buChar char="•"/>
                        <a:tabLst>
                          <a:tab pos="21780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Beperking</a:t>
                      </a:r>
                      <a:r>
                        <a:rPr sz="1200" spc="2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speelruimte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7018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9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35"/>
                        </a:spcBef>
                      </a:pPr>
                      <a:r>
                        <a:rPr sz="1200" spc="-14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PVE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EN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15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WENSEN</a:t>
                      </a:r>
                      <a:r>
                        <a:rPr sz="1200" spc="-7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200" spc="-6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KONINGSLINDE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56845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3175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200" spc="-55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BESTEMMINGSPLAN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49860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0" indent="-108585">
                        <a:lnSpc>
                          <a:spcPct val="100000"/>
                        </a:lnSpc>
                        <a:spcBef>
                          <a:spcPts val="800"/>
                        </a:spcBef>
                        <a:buChar char="•"/>
                        <a:tabLst>
                          <a:tab pos="17843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77800" indent="-108585">
                        <a:lnSpc>
                          <a:spcPct val="100000"/>
                        </a:lnSpc>
                        <a:spcBef>
                          <a:spcPts val="560"/>
                        </a:spcBef>
                        <a:buChar char="•"/>
                        <a:tabLst>
                          <a:tab pos="178435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Buitenruimte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in</a:t>
                      </a:r>
                      <a:r>
                        <a:rPr sz="1200" spc="9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NNB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3520" indent="-108585">
                        <a:lnSpc>
                          <a:spcPct val="100000"/>
                        </a:lnSpc>
                        <a:spcBef>
                          <a:spcPts val="800"/>
                        </a:spcBef>
                        <a:buChar char="•"/>
                        <a:tabLst>
                          <a:tab pos="22415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0345" indent="-108585">
                        <a:lnSpc>
                          <a:spcPct val="100000"/>
                        </a:lnSpc>
                        <a:spcBef>
                          <a:spcPts val="800"/>
                        </a:spcBef>
                        <a:buChar char="•"/>
                        <a:tabLst>
                          <a:tab pos="220979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7170" indent="-108585">
                        <a:lnSpc>
                          <a:spcPct val="100000"/>
                        </a:lnSpc>
                        <a:spcBef>
                          <a:spcPts val="800"/>
                        </a:spcBef>
                        <a:buChar char="•"/>
                        <a:tabLst>
                          <a:tab pos="217804" algn="l"/>
                        </a:tabLst>
                      </a:pP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Procedure</a:t>
                      </a:r>
                      <a:r>
                        <a:rPr sz="1200" spc="10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nodig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3175">
                      <a:solidFill>
                        <a:srgbClr val="231F20"/>
                      </a:solidFill>
                      <a:prstDash val="solid"/>
                    </a:lnT>
                    <a:lnB w="635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200" spc="-10" dirty="0">
                          <a:solidFill>
                            <a:srgbClr val="231F20"/>
                          </a:solidFill>
                          <a:latin typeface="Arial Black"/>
                          <a:cs typeface="Arial Black"/>
                        </a:rPr>
                        <a:t>VERVOLG</a:t>
                      </a:r>
                      <a:endParaRPr sz="1200">
                        <a:latin typeface="Arial Black"/>
                        <a:cs typeface="Arial Black"/>
                      </a:endParaRPr>
                    </a:p>
                  </a:txBody>
                  <a:tcPr marL="0" marR="0" marT="149225" marB="0">
                    <a:lnR w="12700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7800" marR="538480" indent="-108585">
                        <a:lnSpc>
                          <a:spcPct val="138900"/>
                        </a:lnSpc>
                        <a:spcBef>
                          <a:spcPts val="235"/>
                        </a:spcBef>
                        <a:buClr>
                          <a:srgbClr val="231F20"/>
                        </a:buClr>
                        <a:buFont typeface="Arial"/>
                        <a:buChar char="•"/>
                        <a:tabLst>
                          <a:tab pos="222250" algn="l"/>
                        </a:tabLst>
                      </a:pPr>
                      <a:r>
                        <a:rPr dirty="0"/>
                        <a:t>	</a:t>
                      </a:r>
                      <a:r>
                        <a:rPr sz="12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NNB afstemmen</a:t>
                      </a:r>
                      <a:r>
                        <a:rPr sz="1200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met </a:t>
                      </a:r>
                      <a:r>
                        <a:rPr sz="1200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Provincie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R w="3175">
                      <a:solidFill>
                        <a:srgbClr val="231F20"/>
                      </a:solidFill>
                      <a:prstDash val="solid"/>
                    </a:lnR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231F20"/>
                      </a:solidFill>
                      <a:prstDash val="solid"/>
                    </a:lnL>
                    <a:lnT w="6350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6218" y="1017600"/>
            <a:ext cx="2087994" cy="14037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1995" y="1017600"/>
            <a:ext cx="2087994" cy="14037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90192" y="1017600"/>
            <a:ext cx="2087994" cy="14037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0990" y="1017600"/>
            <a:ext cx="2087994" cy="14037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27300" y="495297"/>
            <a:ext cx="4251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4.2</a:t>
            </a:r>
            <a:r>
              <a:rPr sz="1200" spc="29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 Black"/>
                <a:cs typeface="Arial Black"/>
              </a:rPr>
              <a:t>VERGELIJKING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VARIANTEN</a:t>
            </a:r>
            <a:r>
              <a:rPr sz="1200" spc="5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DRIE</a:t>
            </a:r>
            <a:r>
              <a:rPr sz="1200" spc="4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BOUWLAGEN </a:t>
            </a:r>
            <a:endParaRPr sz="12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9" name="object 9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/>
              <a:t>49</a:t>
            </a:fld>
            <a:r>
              <a:rPr spc="-25" dirty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5300" y="495297"/>
            <a:ext cx="1169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65" dirty="0">
                <a:solidFill>
                  <a:srgbClr val="231F20"/>
                </a:solidFill>
                <a:latin typeface="Arial Black"/>
                <a:cs typeface="Arial Black"/>
              </a:rPr>
              <a:t>1.1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0" dirty="0">
                <a:solidFill>
                  <a:srgbClr val="231F20"/>
                </a:solidFill>
                <a:latin typeface="Arial Black"/>
                <a:cs typeface="Arial Black"/>
              </a:rPr>
              <a:t>AANLEIDING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45300" y="932177"/>
            <a:ext cx="3726815" cy="2819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Gemeente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Vught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voornemens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OBS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Koningslinde,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basisschool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kinderopvang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Partou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gelegen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Koninginnelaan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Vught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herontwikkelen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middels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ontwikkeling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Integraal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Kindcentrum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(IKC).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Arial"/>
                <a:cs typeface="Arial"/>
              </a:rPr>
              <a:t>21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juli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2022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heeft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Gemeenteraad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Vught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besloten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herontwikkeling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IKC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endParaRPr sz="1200">
              <a:latin typeface="Arial"/>
              <a:cs typeface="Arial"/>
            </a:endParaRPr>
          </a:p>
          <a:p>
            <a:pPr marL="12700" marR="12890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haalbaarheidsonderzoek</a:t>
            </a:r>
            <a:r>
              <a:rPr sz="1200" spc="3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middels</a:t>
            </a:r>
            <a:r>
              <a:rPr sz="1200" spc="3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sloop-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nieuwbouw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plaats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vinden.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haalbaarheidsstudie</a:t>
            </a:r>
            <a:endParaRPr sz="1200">
              <a:latin typeface="Arial"/>
              <a:cs typeface="Arial"/>
            </a:endParaRPr>
          </a:p>
          <a:p>
            <a:pPr marL="12700" marR="21653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vijftal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onderzocht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worden,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variërend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transformatie,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sloop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nieuwbouw.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45300" y="4305297"/>
            <a:ext cx="159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1.2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PLANLOCATIES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45300" y="4742177"/>
            <a:ext cx="3789045" cy="2057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Gekozen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brede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insteek</a:t>
            </a:r>
            <a:r>
              <a:rPr sz="1200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endParaRPr sz="1200">
              <a:latin typeface="Arial"/>
              <a:cs typeface="Arial"/>
            </a:endParaRPr>
          </a:p>
          <a:p>
            <a:pPr marL="12700" marR="40005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verkavelingsonderzoek;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gemeente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maken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om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verkavelingsvarianten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zorgvuldig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tegenover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elkaar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kunnen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afwegen.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Hierom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locatie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huidige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Koninginnelaan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gesitueerd.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elke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variant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bouwlagen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(A)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drie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bouwlagen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(B).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45300" y="7028177"/>
            <a:ext cx="352742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8930" algn="just">
              <a:lnSpc>
                <a:spcPct val="1389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Echter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sterke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toename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aantal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leerlingen,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kan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tijdens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piekmomenten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verkeersveiligheid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gedrang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komen.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Daarom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Loonsebaan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(variant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5)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ook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mogelijkheid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onderzocht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plaatsen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IKC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1200" spc="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bouwlagen.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0004" y="555269"/>
            <a:ext cx="6048375" cy="8157209"/>
            <a:chOff x="540004" y="555269"/>
            <a:chExt cx="6048375" cy="815720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04" y="555269"/>
              <a:ext cx="6048006" cy="81567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57528" y="8183328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57528" y="8183328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5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27999" y="81810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63299" y="8713966"/>
            <a:ext cx="12369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Twee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verschillende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locaties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 rot="18960000">
            <a:off x="3373610" y="7399998"/>
            <a:ext cx="74559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1000" spc="-95" dirty="0">
                <a:solidFill>
                  <a:srgbClr val="FFFFFF"/>
                </a:solidFill>
                <a:latin typeface="Arial Black"/>
                <a:cs typeface="Arial Black"/>
              </a:rPr>
              <a:t>Loonsebaan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 rot="15660000">
            <a:off x="3943146" y="4954605"/>
            <a:ext cx="535347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5"/>
              </a:lnSpc>
            </a:pPr>
            <a:r>
              <a:rPr sz="1000" spc="-105" dirty="0">
                <a:solidFill>
                  <a:srgbClr val="FFFFFF"/>
                </a:solidFill>
                <a:latin typeface="Arial Black"/>
                <a:cs typeface="Arial Black"/>
              </a:rPr>
              <a:t>Postweg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 rot="18720000">
            <a:off x="2623291" y="3317294"/>
            <a:ext cx="953376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1000" spc="-85" dirty="0">
                <a:solidFill>
                  <a:srgbClr val="FFFFFF"/>
                </a:solidFill>
                <a:latin typeface="Arial Black"/>
                <a:cs typeface="Arial Black"/>
              </a:rPr>
              <a:t>Koninginnelaan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96300" y="495297"/>
            <a:ext cx="1291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5" dirty="0">
                <a:solidFill>
                  <a:srgbClr val="231F20"/>
                </a:solidFill>
                <a:latin typeface="Arial Black"/>
                <a:cs typeface="Arial Black"/>
              </a:rPr>
              <a:t>1.3</a:t>
            </a:r>
            <a:r>
              <a:rPr sz="1200" spc="-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5" dirty="0">
                <a:solidFill>
                  <a:srgbClr val="231F20"/>
                </a:solidFill>
                <a:latin typeface="Arial Black"/>
                <a:cs typeface="Arial Black"/>
              </a:rPr>
              <a:t>PROGRAMMA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70900" y="932177"/>
            <a:ext cx="3502660" cy="104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Molenven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dient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nieuwe</a:t>
            </a:r>
            <a:endParaRPr sz="1200">
              <a:latin typeface="Arial"/>
              <a:cs typeface="Arial"/>
            </a:endParaRPr>
          </a:p>
          <a:p>
            <a:pPr marL="38100" marR="304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accommodatie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komen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266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leerlingen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(het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betreft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ca.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95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lokalen)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maximaal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bouwlagen.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totaal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2451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54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nodig,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uit: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70900" y="1948177"/>
            <a:ext cx="3156585" cy="1295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66065" indent="-227965">
              <a:lnSpc>
                <a:spcPct val="100000"/>
              </a:lnSpc>
              <a:spcBef>
                <a:spcPts val="660"/>
              </a:spcBef>
              <a:buChar char="•"/>
              <a:tabLst>
                <a:tab pos="266065" algn="l"/>
                <a:tab pos="266700" algn="l"/>
              </a:tabLst>
            </a:pP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1.538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30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onderwijshuisvesting;</a:t>
            </a:r>
            <a:endParaRPr sz="1200">
              <a:latin typeface="Arial"/>
              <a:cs typeface="Arial"/>
            </a:endParaRPr>
          </a:p>
          <a:p>
            <a:pPr marL="2660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66065" algn="l"/>
                <a:tab pos="2667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460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8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KDV;</a:t>
            </a:r>
            <a:endParaRPr sz="1200">
              <a:latin typeface="Arial"/>
              <a:cs typeface="Arial"/>
            </a:endParaRPr>
          </a:p>
          <a:p>
            <a:pPr marL="2660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66065" algn="l"/>
                <a:tab pos="2667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230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8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BSO;</a:t>
            </a:r>
            <a:endParaRPr sz="1200">
              <a:latin typeface="Arial"/>
              <a:cs typeface="Arial"/>
            </a:endParaRPr>
          </a:p>
          <a:p>
            <a:pPr marL="266065" marR="43180" indent="-227965">
              <a:lnSpc>
                <a:spcPct val="138900"/>
              </a:lnSpc>
              <a:buChar char="•"/>
              <a:tabLst>
                <a:tab pos="266065" algn="l"/>
                <a:tab pos="266700" algn="l"/>
              </a:tabLst>
            </a:pPr>
            <a:r>
              <a:rPr sz="1200" spc="-125" dirty="0">
                <a:solidFill>
                  <a:srgbClr val="231F20"/>
                </a:solidFill>
                <a:latin typeface="Arial"/>
                <a:cs typeface="Arial"/>
              </a:rPr>
              <a:t>+10%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flexibiliteit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architectonische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bouwkundige</a:t>
            </a:r>
            <a:r>
              <a:rPr sz="1200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uitwerking.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96300" y="3289297"/>
            <a:ext cx="1839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nodig: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58200" y="3472177"/>
            <a:ext cx="380936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55880" indent="-228600">
              <a:lnSpc>
                <a:spcPct val="138900"/>
              </a:lnSpc>
              <a:spcBef>
                <a:spcPts val="10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-160" dirty="0">
                <a:solidFill>
                  <a:srgbClr val="231F20"/>
                </a:solidFill>
                <a:latin typeface="Arial"/>
                <a:cs typeface="Arial"/>
              </a:rPr>
              <a:t>1.132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89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kwaliteitskader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openbare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Kwartier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(variant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t/m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Arial"/>
                <a:cs typeface="Arial"/>
              </a:rPr>
              <a:t>4)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terrein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scouting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(variant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5);</a:t>
            </a:r>
            <a:endParaRPr sz="1200">
              <a:latin typeface="Arial"/>
              <a:cs typeface="Arial"/>
            </a:endParaRPr>
          </a:p>
          <a:p>
            <a:pPr marL="278765" indent="-228600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KDV: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240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77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eigen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buitenruimte;</a:t>
            </a:r>
            <a:endParaRPr sz="1200">
              <a:latin typeface="Arial"/>
              <a:cs typeface="Arial"/>
            </a:endParaRPr>
          </a:p>
          <a:p>
            <a:pPr marL="278765" indent="-228600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BSO: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openbare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70899" y="4742177"/>
            <a:ext cx="3656965" cy="1041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Koningslinde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(551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leerlingen)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endParaRPr sz="1200">
              <a:latin typeface="Arial"/>
              <a:cs typeface="Arial"/>
            </a:endParaRPr>
          </a:p>
          <a:p>
            <a:pPr marL="38100" marR="304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ondergebracht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1200" spc="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(ca. 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4600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25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bvo,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maximaal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bouwlagen).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totaal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endParaRPr sz="12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3892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345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nodig,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uit: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58199" y="5758177"/>
            <a:ext cx="3784600" cy="2057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278765" indent="-227965">
              <a:lnSpc>
                <a:spcPct val="100000"/>
              </a:lnSpc>
              <a:spcBef>
                <a:spcPts val="6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2972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8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onderwijshuisvesting;</a:t>
            </a:r>
            <a:endParaRPr sz="1200">
              <a:latin typeface="Arial"/>
              <a:cs typeface="Arial"/>
            </a:endParaRPr>
          </a:p>
          <a:p>
            <a:pPr marL="2787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690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44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KDV;</a:t>
            </a:r>
            <a:endParaRPr sz="1200">
              <a:latin typeface="Arial"/>
              <a:cs typeface="Arial"/>
            </a:endParaRPr>
          </a:p>
          <a:p>
            <a:pPr marL="2787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230</a:t>
            </a:r>
            <a:r>
              <a:rPr sz="1200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8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BSO;</a:t>
            </a:r>
            <a:endParaRPr sz="1200">
              <a:latin typeface="Arial"/>
              <a:cs typeface="Arial"/>
            </a:endParaRPr>
          </a:p>
          <a:p>
            <a:pPr marL="278765" marR="137795" indent="-227965">
              <a:lnSpc>
                <a:spcPct val="138900"/>
              </a:lnSpc>
              <a:buChar char="•"/>
              <a:tabLst>
                <a:tab pos="278765" algn="l"/>
                <a:tab pos="2794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ca.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700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84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bvo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ruimte;</a:t>
            </a:r>
            <a:endParaRPr sz="1200">
              <a:latin typeface="Arial"/>
              <a:cs typeface="Arial"/>
            </a:endParaRPr>
          </a:p>
          <a:p>
            <a:pPr marL="2787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nieuwbouw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rekening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houden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+10%</a:t>
            </a:r>
            <a:endParaRPr sz="1200">
              <a:latin typeface="Arial"/>
              <a:cs typeface="Arial"/>
            </a:endParaRPr>
          </a:p>
          <a:p>
            <a:pPr marL="279400" marR="558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flexibiliteit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architectonische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bouwkundige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uiwerking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--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&gt;</a:t>
            </a:r>
            <a:r>
              <a:rPr sz="1200" spc="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4281</a:t>
            </a:r>
            <a:r>
              <a:rPr sz="1200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40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bvo.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96300" y="7861297"/>
            <a:ext cx="1839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buitenruimte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nodig: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758200" y="8044177"/>
            <a:ext cx="36576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55880" indent="-227965">
              <a:lnSpc>
                <a:spcPct val="138900"/>
              </a:lnSpc>
              <a:spcBef>
                <a:spcPts val="10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-55" dirty="0">
                <a:solidFill>
                  <a:srgbClr val="231F20"/>
                </a:solidFill>
                <a:latin typeface="Arial"/>
                <a:cs typeface="Arial"/>
              </a:rPr>
              <a:t>1.702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330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kwaliteitskader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openbare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ruimte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Kwartier;</a:t>
            </a:r>
            <a:endParaRPr sz="1200">
              <a:latin typeface="Arial"/>
              <a:cs typeface="Arial"/>
            </a:endParaRPr>
          </a:p>
          <a:p>
            <a:pPr marL="2787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KDV: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288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1050" baseline="31746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050" spc="292" baseline="3174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bvo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eigen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buitenruimte;</a:t>
            </a:r>
            <a:endParaRPr sz="1200">
              <a:latin typeface="Arial"/>
              <a:cs typeface="Arial"/>
            </a:endParaRPr>
          </a:p>
          <a:p>
            <a:pPr marL="278765" indent="-227965">
              <a:lnSpc>
                <a:spcPct val="100000"/>
              </a:lnSpc>
              <a:spcBef>
                <a:spcPts val="560"/>
              </a:spcBef>
              <a:buChar char="•"/>
              <a:tabLst>
                <a:tab pos="278765" algn="l"/>
                <a:tab pos="279400" algn="l"/>
              </a:tabLst>
            </a:pP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BSO: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openbare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ruimte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Kwartier.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6" name="object 26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5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7025" y="9074058"/>
            <a:ext cx="1127760" cy="7874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900" spc="-100" dirty="0">
                <a:solidFill>
                  <a:srgbClr val="3B3A3B"/>
                </a:solidFill>
                <a:latin typeface="Arial Black"/>
                <a:cs typeface="Arial Black"/>
              </a:rPr>
              <a:t>Vestiging</a:t>
            </a:r>
            <a:r>
              <a:rPr sz="900" spc="-30" dirty="0">
                <a:solidFill>
                  <a:srgbClr val="3B3A3B"/>
                </a:solidFill>
                <a:latin typeface="Arial Black"/>
                <a:cs typeface="Arial Black"/>
              </a:rPr>
              <a:t> </a:t>
            </a:r>
            <a:r>
              <a:rPr sz="900" spc="-75" dirty="0">
                <a:solidFill>
                  <a:srgbClr val="3B3A3B"/>
                </a:solidFill>
                <a:latin typeface="Arial Black"/>
                <a:cs typeface="Arial Black"/>
              </a:rPr>
              <a:t>Oosterhout</a:t>
            </a:r>
            <a:endParaRPr sz="9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Beneluxweg</a:t>
            </a:r>
            <a:r>
              <a:rPr sz="900" spc="-2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B3A3B"/>
                </a:solidFill>
                <a:latin typeface="Arial"/>
                <a:cs typeface="Arial"/>
              </a:rPr>
              <a:t>125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30" dirty="0">
                <a:solidFill>
                  <a:srgbClr val="3B3A3B"/>
                </a:solidFill>
                <a:latin typeface="Arial"/>
                <a:cs typeface="Arial"/>
              </a:rPr>
              <a:t>Postbus</a:t>
            </a:r>
            <a:r>
              <a:rPr sz="900" spc="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B3A3B"/>
                </a:solidFill>
                <a:latin typeface="Arial"/>
                <a:cs typeface="Arial"/>
              </a:rPr>
              <a:t>40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3B3A3B"/>
                </a:solidFill>
                <a:latin typeface="Arial"/>
                <a:cs typeface="Arial"/>
              </a:rPr>
              <a:t>4900</a:t>
            </a:r>
            <a:r>
              <a:rPr sz="900" spc="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3B3A3B"/>
                </a:solidFill>
                <a:latin typeface="Arial"/>
                <a:cs typeface="Arial"/>
              </a:rPr>
              <a:t>AA</a:t>
            </a:r>
            <a:r>
              <a:rPr sz="900" spc="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Oosterhout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114" dirty="0">
                <a:solidFill>
                  <a:srgbClr val="3B3A3B"/>
                </a:solidFill>
                <a:latin typeface="Arial"/>
                <a:cs typeface="Arial"/>
              </a:rPr>
              <a:t>+31</a:t>
            </a:r>
            <a:r>
              <a:rPr sz="900" spc="-1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3B3A3B"/>
                </a:solidFill>
                <a:latin typeface="Arial"/>
                <a:cs typeface="Arial"/>
              </a:rPr>
              <a:t>(0)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70" dirty="0">
                <a:solidFill>
                  <a:srgbClr val="3B3A3B"/>
                </a:solidFill>
                <a:latin typeface="Arial"/>
                <a:cs typeface="Arial"/>
              </a:rPr>
              <a:t>162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487 </a:t>
            </a:r>
            <a:r>
              <a:rPr sz="900" spc="-25" dirty="0">
                <a:solidFill>
                  <a:srgbClr val="3B3A3B"/>
                </a:solidFill>
                <a:latin typeface="Arial"/>
                <a:cs typeface="Arial"/>
              </a:rPr>
              <a:t>500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82653" y="10003698"/>
            <a:ext cx="5962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30" dirty="0">
                <a:solidFill>
                  <a:srgbClr val="3B3A3B"/>
                </a:solidFill>
                <a:latin typeface="Arial"/>
                <a:cs typeface="Arial"/>
                <a:hlinkClick r:id="rId2"/>
              </a:rPr>
              <a:t>info@cb5.nl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90922" y="9074058"/>
            <a:ext cx="1462405" cy="7874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900" spc="-100" dirty="0">
                <a:solidFill>
                  <a:srgbClr val="3B3A3B"/>
                </a:solidFill>
                <a:latin typeface="Arial Black"/>
                <a:cs typeface="Arial Black"/>
              </a:rPr>
              <a:t>Vestiging</a:t>
            </a:r>
            <a:r>
              <a:rPr sz="900" spc="-30" dirty="0">
                <a:solidFill>
                  <a:srgbClr val="3B3A3B"/>
                </a:solidFill>
                <a:latin typeface="Arial Black"/>
                <a:cs typeface="Arial Black"/>
              </a:rPr>
              <a:t> </a:t>
            </a:r>
            <a:r>
              <a:rPr sz="900" spc="-10" dirty="0">
                <a:solidFill>
                  <a:srgbClr val="3B3A3B"/>
                </a:solidFill>
                <a:latin typeface="Arial Black"/>
                <a:cs typeface="Arial Black"/>
              </a:rPr>
              <a:t>Maastricht</a:t>
            </a:r>
            <a:endParaRPr sz="90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45" dirty="0">
                <a:solidFill>
                  <a:srgbClr val="3B3A3B"/>
                </a:solidFill>
                <a:latin typeface="Arial"/>
                <a:cs typeface="Arial"/>
              </a:rPr>
              <a:t>Wim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Duisenbergplantsoen</a:t>
            </a:r>
            <a:r>
              <a:rPr sz="900" spc="-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B3A3B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30" dirty="0">
                <a:solidFill>
                  <a:srgbClr val="3B3A3B"/>
                </a:solidFill>
                <a:latin typeface="Arial"/>
                <a:cs typeface="Arial"/>
              </a:rPr>
              <a:t>Postbus</a:t>
            </a:r>
            <a:r>
              <a:rPr sz="900" spc="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B3A3B"/>
                </a:solidFill>
                <a:latin typeface="Arial"/>
                <a:cs typeface="Arial"/>
              </a:rPr>
              <a:t>959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3B3A3B"/>
                </a:solidFill>
                <a:latin typeface="Arial"/>
                <a:cs typeface="Arial"/>
              </a:rPr>
              <a:t>6200</a:t>
            </a:r>
            <a:r>
              <a:rPr sz="900" spc="3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AZ</a:t>
            </a:r>
            <a:r>
              <a:rPr sz="900" spc="3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Maastricht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900" spc="-114" dirty="0">
                <a:solidFill>
                  <a:srgbClr val="3B3A3B"/>
                </a:solidFill>
                <a:latin typeface="Arial"/>
                <a:cs typeface="Arial"/>
              </a:rPr>
              <a:t>+31</a:t>
            </a:r>
            <a:r>
              <a:rPr sz="900" spc="-15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55" dirty="0">
                <a:solidFill>
                  <a:srgbClr val="3B3A3B"/>
                </a:solidFill>
                <a:latin typeface="Arial"/>
                <a:cs typeface="Arial"/>
              </a:rPr>
              <a:t>(0)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3B3A3B"/>
                </a:solidFill>
                <a:latin typeface="Arial"/>
                <a:cs typeface="Arial"/>
              </a:rPr>
              <a:t>43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3B3A3B"/>
                </a:solidFill>
                <a:latin typeface="Arial"/>
                <a:cs typeface="Arial"/>
              </a:rPr>
              <a:t>325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3B3A3B"/>
                </a:solidFill>
                <a:latin typeface="Arial"/>
                <a:cs typeface="Arial"/>
              </a:rPr>
              <a:t>32</a:t>
            </a:r>
            <a:r>
              <a:rPr sz="900" spc="-10" dirty="0">
                <a:solidFill>
                  <a:srgbClr val="3B3A3B"/>
                </a:solidFill>
                <a:latin typeface="Arial"/>
                <a:cs typeface="Arial"/>
              </a:rPr>
              <a:t> </a:t>
            </a:r>
            <a:r>
              <a:rPr sz="900" spc="-25" dirty="0">
                <a:solidFill>
                  <a:srgbClr val="3B3A3B"/>
                </a:solidFill>
                <a:latin typeface="Arial"/>
                <a:cs typeface="Arial"/>
              </a:rPr>
              <a:t>23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927081" y="10003698"/>
            <a:ext cx="590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3B3A3B"/>
                </a:solidFill>
                <a:latin typeface="Arial"/>
                <a:cs typeface="Arial"/>
                <a:hlinkClick r:id="rId3"/>
              </a:rPr>
              <a:t>www.cb5.nl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09861" y="3096199"/>
            <a:ext cx="4500880" cy="4499610"/>
            <a:chOff x="5309861" y="3096199"/>
            <a:chExt cx="4500880" cy="4499610"/>
          </a:xfrm>
        </p:grpSpPr>
        <p:sp>
          <p:nvSpPr>
            <p:cNvPr id="7" name="object 7"/>
            <p:cNvSpPr/>
            <p:nvPr/>
          </p:nvSpPr>
          <p:spPr>
            <a:xfrm>
              <a:off x="5382111" y="3168449"/>
              <a:ext cx="4356100" cy="4355465"/>
            </a:xfrm>
            <a:custGeom>
              <a:avLst/>
              <a:gdLst/>
              <a:ahLst/>
              <a:cxnLst/>
              <a:rect l="l" t="t" r="r" b="b"/>
              <a:pathLst>
                <a:path w="4356100" h="4355465">
                  <a:moveTo>
                    <a:pt x="2177923" y="4355093"/>
                  </a:moveTo>
                  <a:lnTo>
                    <a:pt x="2226485" y="4354560"/>
                  </a:lnTo>
                  <a:lnTo>
                    <a:pt x="2274791" y="4352967"/>
                  </a:lnTo>
                  <a:lnTo>
                    <a:pt x="2322829" y="4350327"/>
                  </a:lnTo>
                  <a:lnTo>
                    <a:pt x="2370589" y="4346650"/>
                  </a:lnTo>
                  <a:lnTo>
                    <a:pt x="2418058" y="4341946"/>
                  </a:lnTo>
                  <a:lnTo>
                    <a:pt x="2465226" y="4336229"/>
                  </a:lnTo>
                  <a:lnTo>
                    <a:pt x="2512082" y="4329508"/>
                  </a:lnTo>
                  <a:lnTo>
                    <a:pt x="2558614" y="4321794"/>
                  </a:lnTo>
                  <a:lnTo>
                    <a:pt x="2604812" y="4313100"/>
                  </a:lnTo>
                  <a:lnTo>
                    <a:pt x="2650664" y="4303435"/>
                  </a:lnTo>
                  <a:lnTo>
                    <a:pt x="2696160" y="4292812"/>
                  </a:lnTo>
                  <a:lnTo>
                    <a:pt x="2741287" y="4281241"/>
                  </a:lnTo>
                  <a:lnTo>
                    <a:pt x="2786035" y="4268733"/>
                  </a:lnTo>
                  <a:lnTo>
                    <a:pt x="2830392" y="4255301"/>
                  </a:lnTo>
                  <a:lnTo>
                    <a:pt x="2874348" y="4240953"/>
                  </a:lnTo>
                  <a:lnTo>
                    <a:pt x="2917892" y="4225703"/>
                  </a:lnTo>
                  <a:lnTo>
                    <a:pt x="2961012" y="4209561"/>
                  </a:lnTo>
                  <a:lnTo>
                    <a:pt x="3003696" y="4192538"/>
                  </a:lnTo>
                  <a:lnTo>
                    <a:pt x="3045935" y="4174645"/>
                  </a:lnTo>
                  <a:lnTo>
                    <a:pt x="3087717" y="4155894"/>
                  </a:lnTo>
                  <a:lnTo>
                    <a:pt x="3129030" y="4136296"/>
                  </a:lnTo>
                  <a:lnTo>
                    <a:pt x="3169863" y="4115861"/>
                  </a:lnTo>
                  <a:lnTo>
                    <a:pt x="3210206" y="4094602"/>
                  </a:lnTo>
                  <a:lnTo>
                    <a:pt x="3250047" y="4072528"/>
                  </a:lnTo>
                  <a:lnTo>
                    <a:pt x="3289375" y="4049652"/>
                  </a:lnTo>
                  <a:lnTo>
                    <a:pt x="3328179" y="4025984"/>
                  </a:lnTo>
                  <a:lnTo>
                    <a:pt x="3366447" y="4001535"/>
                  </a:lnTo>
                  <a:lnTo>
                    <a:pt x="3404169" y="3976318"/>
                  </a:lnTo>
                  <a:lnTo>
                    <a:pt x="3441334" y="3950342"/>
                  </a:lnTo>
                  <a:lnTo>
                    <a:pt x="3477930" y="3923619"/>
                  </a:lnTo>
                  <a:lnTo>
                    <a:pt x="3513946" y="3896161"/>
                  </a:lnTo>
                  <a:lnTo>
                    <a:pt x="3549370" y="3867977"/>
                  </a:lnTo>
                  <a:lnTo>
                    <a:pt x="3584193" y="3839080"/>
                  </a:lnTo>
                  <a:lnTo>
                    <a:pt x="3618403" y="3809481"/>
                  </a:lnTo>
                  <a:lnTo>
                    <a:pt x="3651987" y="3779190"/>
                  </a:lnTo>
                  <a:lnTo>
                    <a:pt x="3684937" y="3748220"/>
                  </a:lnTo>
                  <a:lnTo>
                    <a:pt x="3717239" y="3716580"/>
                  </a:lnTo>
                  <a:lnTo>
                    <a:pt x="3748884" y="3684283"/>
                  </a:lnTo>
                  <a:lnTo>
                    <a:pt x="3779859" y="3651339"/>
                  </a:lnTo>
                  <a:lnTo>
                    <a:pt x="3810154" y="3617759"/>
                  </a:lnTo>
                  <a:lnTo>
                    <a:pt x="3839758" y="3583555"/>
                  </a:lnTo>
                  <a:lnTo>
                    <a:pt x="3868659" y="3548738"/>
                  </a:lnTo>
                  <a:lnTo>
                    <a:pt x="3896847" y="3513319"/>
                  </a:lnTo>
                  <a:lnTo>
                    <a:pt x="3924310" y="3477309"/>
                  </a:lnTo>
                  <a:lnTo>
                    <a:pt x="3951037" y="3440719"/>
                  </a:lnTo>
                  <a:lnTo>
                    <a:pt x="3977016" y="3403560"/>
                  </a:lnTo>
                  <a:lnTo>
                    <a:pt x="4002238" y="3365844"/>
                  </a:lnTo>
                  <a:lnTo>
                    <a:pt x="4026690" y="3327582"/>
                  </a:lnTo>
                  <a:lnTo>
                    <a:pt x="4050361" y="3288785"/>
                  </a:lnTo>
                  <a:lnTo>
                    <a:pt x="4073241" y="3249463"/>
                  </a:lnTo>
                  <a:lnTo>
                    <a:pt x="4095318" y="3209629"/>
                  </a:lnTo>
                  <a:lnTo>
                    <a:pt x="4116580" y="3169293"/>
                  </a:lnTo>
                  <a:lnTo>
                    <a:pt x="4137018" y="3128466"/>
                  </a:lnTo>
                  <a:lnTo>
                    <a:pt x="4156619" y="3087160"/>
                  </a:lnTo>
                  <a:lnTo>
                    <a:pt x="4175373" y="3045386"/>
                  </a:lnTo>
                  <a:lnTo>
                    <a:pt x="4193268" y="3003154"/>
                  </a:lnTo>
                  <a:lnTo>
                    <a:pt x="4210294" y="2960477"/>
                  </a:lnTo>
                  <a:lnTo>
                    <a:pt x="4226438" y="2917365"/>
                  </a:lnTo>
                  <a:lnTo>
                    <a:pt x="4241691" y="2873829"/>
                  </a:lnTo>
                  <a:lnTo>
                    <a:pt x="4256040" y="2829880"/>
                  </a:lnTo>
                  <a:lnTo>
                    <a:pt x="4269475" y="2785531"/>
                  </a:lnTo>
                  <a:lnTo>
                    <a:pt x="4281984" y="2740791"/>
                  </a:lnTo>
                  <a:lnTo>
                    <a:pt x="4293556" y="2695671"/>
                  </a:lnTo>
                  <a:lnTo>
                    <a:pt x="4304181" y="2650184"/>
                  </a:lnTo>
                  <a:lnTo>
                    <a:pt x="4313847" y="2604341"/>
                  </a:lnTo>
                  <a:lnTo>
                    <a:pt x="4322543" y="2558151"/>
                  </a:lnTo>
                  <a:lnTo>
                    <a:pt x="4330257" y="2511627"/>
                  </a:lnTo>
                  <a:lnTo>
                    <a:pt x="4336979" y="2464780"/>
                  </a:lnTo>
                  <a:lnTo>
                    <a:pt x="4342698" y="2417620"/>
                  </a:lnTo>
                  <a:lnTo>
                    <a:pt x="4347402" y="2370160"/>
                  </a:lnTo>
                  <a:lnTo>
                    <a:pt x="4351079" y="2322409"/>
                  </a:lnTo>
                  <a:lnTo>
                    <a:pt x="4353720" y="2274380"/>
                  </a:lnTo>
                  <a:lnTo>
                    <a:pt x="4355313" y="2226084"/>
                  </a:lnTo>
                  <a:lnTo>
                    <a:pt x="4355846" y="2177530"/>
                  </a:lnTo>
                  <a:lnTo>
                    <a:pt x="4355313" y="2128977"/>
                  </a:lnTo>
                  <a:lnTo>
                    <a:pt x="4353720" y="2080681"/>
                  </a:lnTo>
                  <a:lnTo>
                    <a:pt x="4351079" y="2032652"/>
                  </a:lnTo>
                  <a:lnTo>
                    <a:pt x="4347402" y="1984901"/>
                  </a:lnTo>
                  <a:lnTo>
                    <a:pt x="4342698" y="1937441"/>
                  </a:lnTo>
                  <a:lnTo>
                    <a:pt x="4336979" y="1890282"/>
                  </a:lnTo>
                  <a:lnTo>
                    <a:pt x="4330257" y="1843435"/>
                  </a:lnTo>
                  <a:lnTo>
                    <a:pt x="4322543" y="1796911"/>
                  </a:lnTo>
                  <a:lnTo>
                    <a:pt x="4313847" y="1750722"/>
                  </a:lnTo>
                  <a:lnTo>
                    <a:pt x="4304181" y="1704878"/>
                  </a:lnTo>
                  <a:lnTo>
                    <a:pt x="4293556" y="1659392"/>
                  </a:lnTo>
                  <a:lnTo>
                    <a:pt x="4281984" y="1614273"/>
                  </a:lnTo>
                  <a:lnTo>
                    <a:pt x="4269475" y="1569533"/>
                  </a:lnTo>
                  <a:lnTo>
                    <a:pt x="4256040" y="1525184"/>
                  </a:lnTo>
                  <a:lnTo>
                    <a:pt x="4241691" y="1481236"/>
                  </a:lnTo>
                  <a:lnTo>
                    <a:pt x="4226438" y="1437700"/>
                  </a:lnTo>
                  <a:lnTo>
                    <a:pt x="4210294" y="1394588"/>
                  </a:lnTo>
                  <a:lnTo>
                    <a:pt x="4193268" y="1351911"/>
                  </a:lnTo>
                  <a:lnTo>
                    <a:pt x="4175373" y="1309680"/>
                  </a:lnTo>
                  <a:lnTo>
                    <a:pt x="4156619" y="1267907"/>
                  </a:lnTo>
                  <a:lnTo>
                    <a:pt x="4137018" y="1226601"/>
                  </a:lnTo>
                  <a:lnTo>
                    <a:pt x="4116580" y="1185775"/>
                  </a:lnTo>
                  <a:lnTo>
                    <a:pt x="4095318" y="1145439"/>
                  </a:lnTo>
                  <a:lnTo>
                    <a:pt x="4073241" y="1105606"/>
                  </a:lnTo>
                  <a:lnTo>
                    <a:pt x="4050361" y="1066285"/>
                  </a:lnTo>
                  <a:lnTo>
                    <a:pt x="4026690" y="1027488"/>
                  </a:lnTo>
                  <a:lnTo>
                    <a:pt x="4002238" y="989226"/>
                  </a:lnTo>
                  <a:lnTo>
                    <a:pt x="3977016" y="951511"/>
                  </a:lnTo>
                  <a:lnTo>
                    <a:pt x="3951037" y="914353"/>
                  </a:lnTo>
                  <a:lnTo>
                    <a:pt x="3924310" y="877764"/>
                  </a:lnTo>
                  <a:lnTo>
                    <a:pt x="3896847" y="841754"/>
                  </a:lnTo>
                  <a:lnTo>
                    <a:pt x="3868659" y="806336"/>
                  </a:lnTo>
                  <a:lnTo>
                    <a:pt x="3839758" y="771519"/>
                  </a:lnTo>
                  <a:lnTo>
                    <a:pt x="3810154" y="737316"/>
                  </a:lnTo>
                  <a:lnTo>
                    <a:pt x="3779859" y="703737"/>
                  </a:lnTo>
                  <a:lnTo>
                    <a:pt x="3748884" y="670793"/>
                  </a:lnTo>
                  <a:lnTo>
                    <a:pt x="3717239" y="638497"/>
                  </a:lnTo>
                  <a:lnTo>
                    <a:pt x="3684937" y="606858"/>
                  </a:lnTo>
                  <a:lnTo>
                    <a:pt x="3651987" y="575888"/>
                  </a:lnTo>
                  <a:lnTo>
                    <a:pt x="3618403" y="545598"/>
                  </a:lnTo>
                  <a:lnTo>
                    <a:pt x="3584193" y="515999"/>
                  </a:lnTo>
                  <a:lnTo>
                    <a:pt x="3549370" y="487103"/>
                  </a:lnTo>
                  <a:lnTo>
                    <a:pt x="3513946" y="458920"/>
                  </a:lnTo>
                  <a:lnTo>
                    <a:pt x="3477930" y="431462"/>
                  </a:lnTo>
                  <a:lnTo>
                    <a:pt x="3441334" y="404740"/>
                  </a:lnTo>
                  <a:lnTo>
                    <a:pt x="3404169" y="378765"/>
                  </a:lnTo>
                  <a:lnTo>
                    <a:pt x="3366447" y="353548"/>
                  </a:lnTo>
                  <a:lnTo>
                    <a:pt x="3328179" y="329100"/>
                  </a:lnTo>
                  <a:lnTo>
                    <a:pt x="3289375" y="305433"/>
                  </a:lnTo>
                  <a:lnTo>
                    <a:pt x="3250047" y="282557"/>
                  </a:lnTo>
                  <a:lnTo>
                    <a:pt x="3210206" y="260484"/>
                  </a:lnTo>
                  <a:lnTo>
                    <a:pt x="3169863" y="239225"/>
                  </a:lnTo>
                  <a:lnTo>
                    <a:pt x="3129030" y="218791"/>
                  </a:lnTo>
                  <a:lnTo>
                    <a:pt x="3087717" y="199193"/>
                  </a:lnTo>
                  <a:lnTo>
                    <a:pt x="3045935" y="180442"/>
                  </a:lnTo>
                  <a:lnTo>
                    <a:pt x="3003696" y="162550"/>
                  </a:lnTo>
                  <a:lnTo>
                    <a:pt x="2961012" y="145528"/>
                  </a:lnTo>
                  <a:lnTo>
                    <a:pt x="2917892" y="129386"/>
                  </a:lnTo>
                  <a:lnTo>
                    <a:pt x="2874348" y="114136"/>
                  </a:lnTo>
                  <a:lnTo>
                    <a:pt x="2830392" y="99789"/>
                  </a:lnTo>
                  <a:lnTo>
                    <a:pt x="2786035" y="86357"/>
                  </a:lnTo>
                  <a:lnTo>
                    <a:pt x="2741287" y="73850"/>
                  </a:lnTo>
                  <a:lnTo>
                    <a:pt x="2696160" y="62279"/>
                  </a:lnTo>
                  <a:lnTo>
                    <a:pt x="2650664" y="51656"/>
                  </a:lnTo>
                  <a:lnTo>
                    <a:pt x="2604812" y="41992"/>
                  </a:lnTo>
                  <a:lnTo>
                    <a:pt x="2558614" y="33297"/>
                  </a:lnTo>
                  <a:lnTo>
                    <a:pt x="2512082" y="25584"/>
                  </a:lnTo>
                  <a:lnTo>
                    <a:pt x="2465226" y="18863"/>
                  </a:lnTo>
                  <a:lnTo>
                    <a:pt x="2418058" y="13146"/>
                  </a:lnTo>
                  <a:lnTo>
                    <a:pt x="2370589" y="8443"/>
                  </a:lnTo>
                  <a:lnTo>
                    <a:pt x="2322829" y="4766"/>
                  </a:lnTo>
                  <a:lnTo>
                    <a:pt x="2274791" y="2125"/>
                  </a:lnTo>
                  <a:lnTo>
                    <a:pt x="2226485" y="533"/>
                  </a:lnTo>
                  <a:lnTo>
                    <a:pt x="2177923" y="0"/>
                  </a:lnTo>
                  <a:lnTo>
                    <a:pt x="2129360" y="533"/>
                  </a:lnTo>
                  <a:lnTo>
                    <a:pt x="2081055" y="2125"/>
                  </a:lnTo>
                  <a:lnTo>
                    <a:pt x="2033016" y="4766"/>
                  </a:lnTo>
                  <a:lnTo>
                    <a:pt x="1985257" y="8443"/>
                  </a:lnTo>
                  <a:lnTo>
                    <a:pt x="1937788" y="13146"/>
                  </a:lnTo>
                  <a:lnTo>
                    <a:pt x="1890620" y="18863"/>
                  </a:lnTo>
                  <a:lnTo>
                    <a:pt x="1843764" y="25584"/>
                  </a:lnTo>
                  <a:lnTo>
                    <a:pt x="1797231" y="33297"/>
                  </a:lnTo>
                  <a:lnTo>
                    <a:pt x="1751033" y="41992"/>
                  </a:lnTo>
                  <a:lnTo>
                    <a:pt x="1705181" y="51656"/>
                  </a:lnTo>
                  <a:lnTo>
                    <a:pt x="1659686" y="62279"/>
                  </a:lnTo>
                  <a:lnTo>
                    <a:pt x="1614559" y="73850"/>
                  </a:lnTo>
                  <a:lnTo>
                    <a:pt x="1569811" y="86357"/>
                  </a:lnTo>
                  <a:lnTo>
                    <a:pt x="1525453" y="99789"/>
                  </a:lnTo>
                  <a:lnTo>
                    <a:pt x="1481497" y="114136"/>
                  </a:lnTo>
                  <a:lnTo>
                    <a:pt x="1437954" y="129386"/>
                  </a:lnTo>
                  <a:lnTo>
                    <a:pt x="1394834" y="145528"/>
                  </a:lnTo>
                  <a:lnTo>
                    <a:pt x="1352149" y="162550"/>
                  </a:lnTo>
                  <a:lnTo>
                    <a:pt x="1309911" y="180442"/>
                  </a:lnTo>
                  <a:lnTo>
                    <a:pt x="1268129" y="199193"/>
                  </a:lnTo>
                  <a:lnTo>
                    <a:pt x="1226816" y="218791"/>
                  </a:lnTo>
                  <a:lnTo>
                    <a:pt x="1185983" y="239225"/>
                  </a:lnTo>
                  <a:lnTo>
                    <a:pt x="1145640" y="260484"/>
                  </a:lnTo>
                  <a:lnTo>
                    <a:pt x="1105799" y="282557"/>
                  </a:lnTo>
                  <a:lnTo>
                    <a:pt x="1066471" y="305433"/>
                  </a:lnTo>
                  <a:lnTo>
                    <a:pt x="1027667" y="329100"/>
                  </a:lnTo>
                  <a:lnTo>
                    <a:pt x="989399" y="353548"/>
                  </a:lnTo>
                  <a:lnTo>
                    <a:pt x="951676" y="378765"/>
                  </a:lnTo>
                  <a:lnTo>
                    <a:pt x="914512" y="404740"/>
                  </a:lnTo>
                  <a:lnTo>
                    <a:pt x="877916" y="431462"/>
                  </a:lnTo>
                  <a:lnTo>
                    <a:pt x="841900" y="458920"/>
                  </a:lnTo>
                  <a:lnTo>
                    <a:pt x="806475" y="487103"/>
                  </a:lnTo>
                  <a:lnTo>
                    <a:pt x="771653" y="515999"/>
                  </a:lnTo>
                  <a:lnTo>
                    <a:pt x="737443" y="545598"/>
                  </a:lnTo>
                  <a:lnTo>
                    <a:pt x="703858" y="575888"/>
                  </a:lnTo>
                  <a:lnTo>
                    <a:pt x="670909" y="606858"/>
                  </a:lnTo>
                  <a:lnTo>
                    <a:pt x="638607" y="638497"/>
                  </a:lnTo>
                  <a:lnTo>
                    <a:pt x="606962" y="670793"/>
                  </a:lnTo>
                  <a:lnTo>
                    <a:pt x="575987" y="703737"/>
                  </a:lnTo>
                  <a:lnTo>
                    <a:pt x="545692" y="737316"/>
                  </a:lnTo>
                  <a:lnTo>
                    <a:pt x="516088" y="771519"/>
                  </a:lnTo>
                  <a:lnTo>
                    <a:pt x="487186" y="806336"/>
                  </a:lnTo>
                  <a:lnTo>
                    <a:pt x="458999" y="841754"/>
                  </a:lnTo>
                  <a:lnTo>
                    <a:pt x="431536" y="877764"/>
                  </a:lnTo>
                  <a:lnTo>
                    <a:pt x="404809" y="914353"/>
                  </a:lnTo>
                  <a:lnTo>
                    <a:pt x="378829" y="951511"/>
                  </a:lnTo>
                  <a:lnTo>
                    <a:pt x="353608" y="989226"/>
                  </a:lnTo>
                  <a:lnTo>
                    <a:pt x="329156" y="1027488"/>
                  </a:lnTo>
                  <a:lnTo>
                    <a:pt x="305485" y="1066285"/>
                  </a:lnTo>
                  <a:lnTo>
                    <a:pt x="282605" y="1105606"/>
                  </a:lnTo>
                  <a:lnTo>
                    <a:pt x="260528" y="1145439"/>
                  </a:lnTo>
                  <a:lnTo>
                    <a:pt x="239265" y="1185775"/>
                  </a:lnTo>
                  <a:lnTo>
                    <a:pt x="218828" y="1226601"/>
                  </a:lnTo>
                  <a:lnTo>
                    <a:pt x="199227" y="1267907"/>
                  </a:lnTo>
                  <a:lnTo>
                    <a:pt x="180473" y="1309680"/>
                  </a:lnTo>
                  <a:lnTo>
                    <a:pt x="162578" y="1351911"/>
                  </a:lnTo>
                  <a:lnTo>
                    <a:pt x="145552" y="1394588"/>
                  </a:lnTo>
                  <a:lnTo>
                    <a:pt x="129408" y="1437700"/>
                  </a:lnTo>
                  <a:lnTo>
                    <a:pt x="114155" y="1481236"/>
                  </a:lnTo>
                  <a:lnTo>
                    <a:pt x="99806" y="1525184"/>
                  </a:lnTo>
                  <a:lnTo>
                    <a:pt x="86371" y="1569533"/>
                  </a:lnTo>
                  <a:lnTo>
                    <a:pt x="73862" y="1614273"/>
                  </a:lnTo>
                  <a:lnTo>
                    <a:pt x="62289" y="1659392"/>
                  </a:lnTo>
                  <a:lnTo>
                    <a:pt x="51665" y="1704878"/>
                  </a:lnTo>
                  <a:lnTo>
                    <a:pt x="41999" y="1750722"/>
                  </a:lnTo>
                  <a:lnTo>
                    <a:pt x="33303" y="1796911"/>
                  </a:lnTo>
                  <a:lnTo>
                    <a:pt x="25589" y="1843435"/>
                  </a:lnTo>
                  <a:lnTo>
                    <a:pt x="18866" y="1890282"/>
                  </a:lnTo>
                  <a:lnTo>
                    <a:pt x="13148" y="1937441"/>
                  </a:lnTo>
                  <a:lnTo>
                    <a:pt x="8444" y="1984901"/>
                  </a:lnTo>
                  <a:lnTo>
                    <a:pt x="4766" y="2032652"/>
                  </a:lnTo>
                  <a:lnTo>
                    <a:pt x="2126" y="2080681"/>
                  </a:lnTo>
                  <a:lnTo>
                    <a:pt x="533" y="2128977"/>
                  </a:lnTo>
                  <a:lnTo>
                    <a:pt x="0" y="2177530"/>
                  </a:lnTo>
                  <a:lnTo>
                    <a:pt x="533" y="2226084"/>
                  </a:lnTo>
                  <a:lnTo>
                    <a:pt x="2126" y="2274380"/>
                  </a:lnTo>
                  <a:lnTo>
                    <a:pt x="4766" y="2322409"/>
                  </a:lnTo>
                  <a:lnTo>
                    <a:pt x="8444" y="2370160"/>
                  </a:lnTo>
                  <a:lnTo>
                    <a:pt x="13148" y="2417620"/>
                  </a:lnTo>
                  <a:lnTo>
                    <a:pt x="18866" y="2464780"/>
                  </a:lnTo>
                  <a:lnTo>
                    <a:pt x="25589" y="2511627"/>
                  </a:lnTo>
                  <a:lnTo>
                    <a:pt x="33303" y="2558151"/>
                  </a:lnTo>
                  <a:lnTo>
                    <a:pt x="41999" y="2604341"/>
                  </a:lnTo>
                  <a:lnTo>
                    <a:pt x="51665" y="2650184"/>
                  </a:lnTo>
                  <a:lnTo>
                    <a:pt x="62289" y="2695671"/>
                  </a:lnTo>
                  <a:lnTo>
                    <a:pt x="73862" y="2740791"/>
                  </a:lnTo>
                  <a:lnTo>
                    <a:pt x="86371" y="2785531"/>
                  </a:lnTo>
                  <a:lnTo>
                    <a:pt x="99806" y="2829880"/>
                  </a:lnTo>
                  <a:lnTo>
                    <a:pt x="114155" y="2873829"/>
                  </a:lnTo>
                  <a:lnTo>
                    <a:pt x="129408" y="2917365"/>
                  </a:lnTo>
                  <a:lnTo>
                    <a:pt x="145552" y="2960477"/>
                  </a:lnTo>
                  <a:lnTo>
                    <a:pt x="162578" y="3003154"/>
                  </a:lnTo>
                  <a:lnTo>
                    <a:pt x="180473" y="3045386"/>
                  </a:lnTo>
                  <a:lnTo>
                    <a:pt x="199227" y="3087160"/>
                  </a:lnTo>
                  <a:lnTo>
                    <a:pt x="218828" y="3128466"/>
                  </a:lnTo>
                  <a:lnTo>
                    <a:pt x="239265" y="3169293"/>
                  </a:lnTo>
                  <a:lnTo>
                    <a:pt x="260528" y="3209629"/>
                  </a:lnTo>
                  <a:lnTo>
                    <a:pt x="282605" y="3249463"/>
                  </a:lnTo>
                  <a:lnTo>
                    <a:pt x="305485" y="3288785"/>
                  </a:lnTo>
                  <a:lnTo>
                    <a:pt x="329156" y="3327582"/>
                  </a:lnTo>
                  <a:lnTo>
                    <a:pt x="353608" y="3365844"/>
                  </a:lnTo>
                  <a:lnTo>
                    <a:pt x="378829" y="3403560"/>
                  </a:lnTo>
                  <a:lnTo>
                    <a:pt x="404809" y="3440719"/>
                  </a:lnTo>
                  <a:lnTo>
                    <a:pt x="431536" y="3477309"/>
                  </a:lnTo>
                  <a:lnTo>
                    <a:pt x="458999" y="3513319"/>
                  </a:lnTo>
                  <a:lnTo>
                    <a:pt x="487186" y="3548738"/>
                  </a:lnTo>
                  <a:lnTo>
                    <a:pt x="516088" y="3583555"/>
                  </a:lnTo>
                  <a:lnTo>
                    <a:pt x="545692" y="3617759"/>
                  </a:lnTo>
                  <a:lnTo>
                    <a:pt x="575987" y="3651339"/>
                  </a:lnTo>
                  <a:lnTo>
                    <a:pt x="606962" y="3684283"/>
                  </a:lnTo>
                  <a:lnTo>
                    <a:pt x="638607" y="3716580"/>
                  </a:lnTo>
                  <a:lnTo>
                    <a:pt x="670909" y="3748220"/>
                  </a:lnTo>
                  <a:lnTo>
                    <a:pt x="703858" y="3779190"/>
                  </a:lnTo>
                  <a:lnTo>
                    <a:pt x="737443" y="3809481"/>
                  </a:lnTo>
                  <a:lnTo>
                    <a:pt x="771653" y="3839080"/>
                  </a:lnTo>
                  <a:lnTo>
                    <a:pt x="806475" y="3867977"/>
                  </a:lnTo>
                  <a:lnTo>
                    <a:pt x="841900" y="3896161"/>
                  </a:lnTo>
                  <a:lnTo>
                    <a:pt x="877916" y="3923619"/>
                  </a:lnTo>
                  <a:lnTo>
                    <a:pt x="914512" y="3950342"/>
                  </a:lnTo>
                  <a:lnTo>
                    <a:pt x="951676" y="3976318"/>
                  </a:lnTo>
                  <a:lnTo>
                    <a:pt x="989399" y="4001535"/>
                  </a:lnTo>
                  <a:lnTo>
                    <a:pt x="1027667" y="4025984"/>
                  </a:lnTo>
                  <a:lnTo>
                    <a:pt x="1066471" y="4049652"/>
                  </a:lnTo>
                  <a:lnTo>
                    <a:pt x="1105799" y="4072528"/>
                  </a:lnTo>
                  <a:lnTo>
                    <a:pt x="1145640" y="4094602"/>
                  </a:lnTo>
                  <a:lnTo>
                    <a:pt x="1185983" y="4115861"/>
                  </a:lnTo>
                  <a:lnTo>
                    <a:pt x="1226816" y="4136296"/>
                  </a:lnTo>
                  <a:lnTo>
                    <a:pt x="1268129" y="4155894"/>
                  </a:lnTo>
                  <a:lnTo>
                    <a:pt x="1309911" y="4174645"/>
                  </a:lnTo>
                  <a:lnTo>
                    <a:pt x="1352149" y="4192538"/>
                  </a:lnTo>
                  <a:lnTo>
                    <a:pt x="1394834" y="4209561"/>
                  </a:lnTo>
                  <a:lnTo>
                    <a:pt x="1437954" y="4225703"/>
                  </a:lnTo>
                  <a:lnTo>
                    <a:pt x="1481497" y="4240953"/>
                  </a:lnTo>
                  <a:lnTo>
                    <a:pt x="1525453" y="4255301"/>
                  </a:lnTo>
                  <a:lnTo>
                    <a:pt x="1569811" y="4268733"/>
                  </a:lnTo>
                  <a:lnTo>
                    <a:pt x="1614559" y="4281241"/>
                  </a:lnTo>
                  <a:lnTo>
                    <a:pt x="1659686" y="4292812"/>
                  </a:lnTo>
                  <a:lnTo>
                    <a:pt x="1705181" y="4303435"/>
                  </a:lnTo>
                  <a:lnTo>
                    <a:pt x="1751033" y="4313100"/>
                  </a:lnTo>
                  <a:lnTo>
                    <a:pt x="1797231" y="4321794"/>
                  </a:lnTo>
                  <a:lnTo>
                    <a:pt x="1843764" y="4329508"/>
                  </a:lnTo>
                  <a:lnTo>
                    <a:pt x="1890620" y="4336229"/>
                  </a:lnTo>
                  <a:lnTo>
                    <a:pt x="1937788" y="4341946"/>
                  </a:lnTo>
                  <a:lnTo>
                    <a:pt x="1985257" y="4346650"/>
                  </a:lnTo>
                  <a:lnTo>
                    <a:pt x="2033016" y="4350327"/>
                  </a:lnTo>
                  <a:lnTo>
                    <a:pt x="2081055" y="4352967"/>
                  </a:lnTo>
                  <a:lnTo>
                    <a:pt x="2129360" y="4354560"/>
                  </a:lnTo>
                  <a:lnTo>
                    <a:pt x="2177923" y="4355093"/>
                  </a:lnTo>
                  <a:close/>
                </a:path>
              </a:pathLst>
            </a:custGeom>
            <a:ln w="144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21311" y="4636655"/>
              <a:ext cx="2965450" cy="1384300"/>
            </a:xfrm>
            <a:custGeom>
              <a:avLst/>
              <a:gdLst/>
              <a:ahLst/>
              <a:cxnLst/>
              <a:rect l="l" t="t" r="r" b="b"/>
              <a:pathLst>
                <a:path w="2965450" h="1384300">
                  <a:moveTo>
                    <a:pt x="1007402" y="985443"/>
                  </a:moveTo>
                  <a:lnTo>
                    <a:pt x="879792" y="985443"/>
                  </a:lnTo>
                  <a:lnTo>
                    <a:pt x="863892" y="1034554"/>
                  </a:lnTo>
                  <a:lnTo>
                    <a:pt x="844905" y="1080109"/>
                  </a:lnTo>
                  <a:lnTo>
                    <a:pt x="822401" y="1121752"/>
                  </a:lnTo>
                  <a:lnTo>
                    <a:pt x="795985" y="1159090"/>
                  </a:lnTo>
                  <a:lnTo>
                    <a:pt x="765225" y="1191729"/>
                  </a:lnTo>
                  <a:lnTo>
                    <a:pt x="729716" y="1219301"/>
                  </a:lnTo>
                  <a:lnTo>
                    <a:pt x="689025" y="1241412"/>
                  </a:lnTo>
                  <a:lnTo>
                    <a:pt x="642747" y="1257693"/>
                  </a:lnTo>
                  <a:lnTo>
                    <a:pt x="590461" y="1267739"/>
                  </a:lnTo>
                  <a:lnTo>
                    <a:pt x="531761" y="1271168"/>
                  </a:lnTo>
                  <a:lnTo>
                    <a:pt x="482485" y="1268450"/>
                  </a:lnTo>
                  <a:lnTo>
                    <a:pt x="437057" y="1260500"/>
                  </a:lnTo>
                  <a:lnTo>
                    <a:pt x="395363" y="1247648"/>
                  </a:lnTo>
                  <a:lnTo>
                    <a:pt x="357251" y="1230198"/>
                  </a:lnTo>
                  <a:lnTo>
                    <a:pt x="322618" y="1208468"/>
                  </a:lnTo>
                  <a:lnTo>
                    <a:pt x="291338" y="1182776"/>
                  </a:lnTo>
                  <a:lnTo>
                    <a:pt x="263271" y="1153426"/>
                  </a:lnTo>
                  <a:lnTo>
                    <a:pt x="238315" y="1120762"/>
                  </a:lnTo>
                  <a:lnTo>
                    <a:pt x="216319" y="1085062"/>
                  </a:lnTo>
                  <a:lnTo>
                    <a:pt x="197167" y="1046683"/>
                  </a:lnTo>
                  <a:lnTo>
                    <a:pt x="180746" y="1005916"/>
                  </a:lnTo>
                  <a:lnTo>
                    <a:pt x="166916" y="963066"/>
                  </a:lnTo>
                  <a:lnTo>
                    <a:pt x="155562" y="918476"/>
                  </a:lnTo>
                  <a:lnTo>
                    <a:pt x="146545" y="872451"/>
                  </a:lnTo>
                  <a:lnTo>
                    <a:pt x="139763" y="825309"/>
                  </a:lnTo>
                  <a:lnTo>
                    <a:pt x="135064" y="777354"/>
                  </a:lnTo>
                  <a:lnTo>
                    <a:pt x="132334" y="728916"/>
                  </a:lnTo>
                  <a:lnTo>
                    <a:pt x="131457" y="680300"/>
                  </a:lnTo>
                  <a:lnTo>
                    <a:pt x="132727" y="627849"/>
                  </a:lnTo>
                  <a:lnTo>
                    <a:pt x="136575" y="576326"/>
                  </a:lnTo>
                  <a:lnTo>
                    <a:pt x="143027" y="526034"/>
                  </a:lnTo>
                  <a:lnTo>
                    <a:pt x="152146" y="477253"/>
                  </a:lnTo>
                  <a:lnTo>
                    <a:pt x="163969" y="430276"/>
                  </a:lnTo>
                  <a:lnTo>
                    <a:pt x="178523" y="385394"/>
                  </a:lnTo>
                  <a:lnTo>
                    <a:pt x="195859" y="342900"/>
                  </a:lnTo>
                  <a:lnTo>
                    <a:pt x="216027" y="303072"/>
                  </a:lnTo>
                  <a:lnTo>
                    <a:pt x="239077" y="266217"/>
                  </a:lnTo>
                  <a:lnTo>
                    <a:pt x="265023" y="232600"/>
                  </a:lnTo>
                  <a:lnTo>
                    <a:pt x="293928" y="202526"/>
                  </a:lnTo>
                  <a:lnTo>
                    <a:pt x="325831" y="176288"/>
                  </a:lnTo>
                  <a:lnTo>
                    <a:pt x="360768" y="154178"/>
                  </a:lnTo>
                  <a:lnTo>
                    <a:pt x="398780" y="136474"/>
                  </a:lnTo>
                  <a:lnTo>
                    <a:pt x="439928" y="123456"/>
                  </a:lnTo>
                  <a:lnTo>
                    <a:pt x="484238" y="115443"/>
                  </a:lnTo>
                  <a:lnTo>
                    <a:pt x="531761" y="112712"/>
                  </a:lnTo>
                  <a:lnTo>
                    <a:pt x="585050" y="115595"/>
                  </a:lnTo>
                  <a:lnTo>
                    <a:pt x="633260" y="124079"/>
                  </a:lnTo>
                  <a:lnTo>
                    <a:pt x="676605" y="137858"/>
                  </a:lnTo>
                  <a:lnTo>
                    <a:pt x="715289" y="156654"/>
                  </a:lnTo>
                  <a:lnTo>
                    <a:pt x="749490" y="180174"/>
                  </a:lnTo>
                  <a:lnTo>
                    <a:pt x="779424" y="208127"/>
                  </a:lnTo>
                  <a:lnTo>
                    <a:pt x="805294" y="240220"/>
                  </a:lnTo>
                  <a:lnTo>
                    <a:pt x="827290" y="276174"/>
                  </a:lnTo>
                  <a:lnTo>
                    <a:pt x="845616" y="315683"/>
                  </a:lnTo>
                  <a:lnTo>
                    <a:pt x="860463" y="358482"/>
                  </a:lnTo>
                  <a:lnTo>
                    <a:pt x="872058" y="404266"/>
                  </a:lnTo>
                  <a:lnTo>
                    <a:pt x="1001585" y="404266"/>
                  </a:lnTo>
                  <a:lnTo>
                    <a:pt x="993876" y="358482"/>
                  </a:lnTo>
                  <a:lnTo>
                    <a:pt x="983068" y="314566"/>
                  </a:lnTo>
                  <a:lnTo>
                    <a:pt x="969111" y="272669"/>
                  </a:lnTo>
                  <a:lnTo>
                    <a:pt x="951953" y="233032"/>
                  </a:lnTo>
                  <a:lnTo>
                    <a:pt x="931557" y="195808"/>
                  </a:lnTo>
                  <a:lnTo>
                    <a:pt x="907859" y="161226"/>
                  </a:lnTo>
                  <a:lnTo>
                    <a:pt x="880808" y="129451"/>
                  </a:lnTo>
                  <a:lnTo>
                    <a:pt x="863079" y="112712"/>
                  </a:lnTo>
                  <a:lnTo>
                    <a:pt x="850353" y="100685"/>
                  </a:lnTo>
                  <a:lnTo>
                    <a:pt x="816444" y="75133"/>
                  </a:lnTo>
                  <a:lnTo>
                    <a:pt x="779030" y="52984"/>
                  </a:lnTo>
                  <a:lnTo>
                    <a:pt x="738060" y="34429"/>
                  </a:lnTo>
                  <a:lnTo>
                    <a:pt x="693470" y="19659"/>
                  </a:lnTo>
                  <a:lnTo>
                    <a:pt x="645223" y="8864"/>
                  </a:lnTo>
                  <a:lnTo>
                    <a:pt x="593267" y="2247"/>
                  </a:lnTo>
                  <a:lnTo>
                    <a:pt x="537540" y="0"/>
                  </a:lnTo>
                  <a:lnTo>
                    <a:pt x="485152" y="2235"/>
                  </a:lnTo>
                  <a:lnTo>
                    <a:pt x="435660" y="8813"/>
                  </a:lnTo>
                  <a:lnTo>
                    <a:pt x="389051" y="19519"/>
                  </a:lnTo>
                  <a:lnTo>
                    <a:pt x="345274" y="34150"/>
                  </a:lnTo>
                  <a:lnTo>
                    <a:pt x="304304" y="52476"/>
                  </a:lnTo>
                  <a:lnTo>
                    <a:pt x="266090" y="74307"/>
                  </a:lnTo>
                  <a:lnTo>
                    <a:pt x="230606" y="99415"/>
                  </a:lnTo>
                  <a:lnTo>
                    <a:pt x="197827" y="127609"/>
                  </a:lnTo>
                  <a:lnTo>
                    <a:pt x="167690" y="158661"/>
                  </a:lnTo>
                  <a:lnTo>
                    <a:pt x="140169" y="192379"/>
                  </a:lnTo>
                  <a:lnTo>
                    <a:pt x="115239" y="228536"/>
                  </a:lnTo>
                  <a:lnTo>
                    <a:pt x="92862" y="266928"/>
                  </a:lnTo>
                  <a:lnTo>
                    <a:pt x="72986" y="307340"/>
                  </a:lnTo>
                  <a:lnTo>
                    <a:pt x="55575" y="349580"/>
                  </a:lnTo>
                  <a:lnTo>
                    <a:pt x="40614" y="393407"/>
                  </a:lnTo>
                  <a:lnTo>
                    <a:pt x="28054" y="438645"/>
                  </a:lnTo>
                  <a:lnTo>
                    <a:pt x="17856" y="485051"/>
                  </a:lnTo>
                  <a:lnTo>
                    <a:pt x="9994" y="532434"/>
                  </a:lnTo>
                  <a:lnTo>
                    <a:pt x="4419" y="580593"/>
                  </a:lnTo>
                  <a:lnTo>
                    <a:pt x="1104" y="629285"/>
                  </a:lnTo>
                  <a:lnTo>
                    <a:pt x="0" y="678332"/>
                  </a:lnTo>
                  <a:lnTo>
                    <a:pt x="927" y="733526"/>
                  </a:lnTo>
                  <a:lnTo>
                    <a:pt x="3708" y="787209"/>
                  </a:lnTo>
                  <a:lnTo>
                    <a:pt x="8420" y="839254"/>
                  </a:lnTo>
                  <a:lnTo>
                    <a:pt x="15100" y="889571"/>
                  </a:lnTo>
                  <a:lnTo>
                    <a:pt x="23787" y="938072"/>
                  </a:lnTo>
                  <a:lnTo>
                    <a:pt x="34556" y="984631"/>
                  </a:lnTo>
                  <a:lnTo>
                    <a:pt x="47434" y="1029169"/>
                  </a:lnTo>
                  <a:lnTo>
                    <a:pt x="62471" y="1071562"/>
                  </a:lnTo>
                  <a:lnTo>
                    <a:pt x="79730" y="1111719"/>
                  </a:lnTo>
                  <a:lnTo>
                    <a:pt x="99250" y="1149553"/>
                  </a:lnTo>
                  <a:lnTo>
                    <a:pt x="121081" y="1184935"/>
                  </a:lnTo>
                  <a:lnTo>
                    <a:pt x="145275" y="1217764"/>
                  </a:lnTo>
                  <a:lnTo>
                    <a:pt x="171881" y="1247965"/>
                  </a:lnTo>
                  <a:lnTo>
                    <a:pt x="200952" y="1275422"/>
                  </a:lnTo>
                  <a:lnTo>
                    <a:pt x="232524" y="1300022"/>
                  </a:lnTo>
                  <a:lnTo>
                    <a:pt x="266649" y="1321676"/>
                  </a:lnTo>
                  <a:lnTo>
                    <a:pt x="303377" y="1340281"/>
                  </a:lnTo>
                  <a:lnTo>
                    <a:pt x="342773" y="1355725"/>
                  </a:lnTo>
                  <a:lnTo>
                    <a:pt x="384873" y="1367917"/>
                  </a:lnTo>
                  <a:lnTo>
                    <a:pt x="429717" y="1376756"/>
                  </a:lnTo>
                  <a:lnTo>
                    <a:pt x="477367" y="1382128"/>
                  </a:lnTo>
                  <a:lnTo>
                    <a:pt x="527875" y="1383944"/>
                  </a:lnTo>
                  <a:lnTo>
                    <a:pt x="586371" y="1381455"/>
                  </a:lnTo>
                  <a:lnTo>
                    <a:pt x="640511" y="1374190"/>
                  </a:lnTo>
                  <a:lnTo>
                    <a:pt x="690435" y="1362468"/>
                  </a:lnTo>
                  <a:lnTo>
                    <a:pt x="736257" y="1346581"/>
                  </a:lnTo>
                  <a:lnTo>
                    <a:pt x="778116" y="1326845"/>
                  </a:lnTo>
                  <a:lnTo>
                    <a:pt x="816140" y="1303578"/>
                  </a:lnTo>
                  <a:lnTo>
                    <a:pt x="850468" y="1277061"/>
                  </a:lnTo>
                  <a:lnTo>
                    <a:pt x="881189" y="1247648"/>
                  </a:lnTo>
                  <a:lnTo>
                    <a:pt x="908519" y="1215567"/>
                  </a:lnTo>
                  <a:lnTo>
                    <a:pt x="932522" y="1181201"/>
                  </a:lnTo>
                  <a:lnTo>
                    <a:pt x="953338" y="1144828"/>
                  </a:lnTo>
                  <a:lnTo>
                    <a:pt x="971092" y="1106766"/>
                  </a:lnTo>
                  <a:lnTo>
                    <a:pt x="985939" y="1067308"/>
                  </a:lnTo>
                  <a:lnTo>
                    <a:pt x="998004" y="1026769"/>
                  </a:lnTo>
                  <a:lnTo>
                    <a:pt x="1007402" y="985443"/>
                  </a:lnTo>
                  <a:close/>
                </a:path>
                <a:path w="2965450" h="1384300">
                  <a:moveTo>
                    <a:pt x="2117280" y="969886"/>
                  </a:moveTo>
                  <a:lnTo>
                    <a:pt x="2112911" y="906437"/>
                  </a:lnTo>
                  <a:lnTo>
                    <a:pt x="2100668" y="850950"/>
                  </a:lnTo>
                  <a:lnTo>
                    <a:pt x="2081847" y="802932"/>
                  </a:lnTo>
                  <a:lnTo>
                    <a:pt x="2057717" y="761860"/>
                  </a:lnTo>
                  <a:lnTo>
                    <a:pt x="2029574" y="727189"/>
                  </a:lnTo>
                  <a:lnTo>
                    <a:pt x="1998700" y="698411"/>
                  </a:lnTo>
                  <a:lnTo>
                    <a:pt x="1987727" y="690460"/>
                  </a:lnTo>
                  <a:lnTo>
                    <a:pt x="1987727" y="973797"/>
                  </a:lnTo>
                  <a:lnTo>
                    <a:pt x="1984387" y="1024686"/>
                  </a:lnTo>
                  <a:lnTo>
                    <a:pt x="1974646" y="1070368"/>
                  </a:lnTo>
                  <a:lnTo>
                    <a:pt x="1958898" y="1110907"/>
                  </a:lnTo>
                  <a:lnTo>
                    <a:pt x="1937550" y="1146378"/>
                  </a:lnTo>
                  <a:lnTo>
                    <a:pt x="1910994" y="1176858"/>
                  </a:lnTo>
                  <a:lnTo>
                    <a:pt x="1879638" y="1202448"/>
                  </a:lnTo>
                  <a:lnTo>
                    <a:pt x="1843874" y="1223200"/>
                  </a:lnTo>
                  <a:lnTo>
                    <a:pt x="1804123" y="1239202"/>
                  </a:lnTo>
                  <a:lnTo>
                    <a:pt x="1760766" y="1250543"/>
                  </a:lnTo>
                  <a:lnTo>
                    <a:pt x="1714220" y="1257287"/>
                  </a:lnTo>
                  <a:lnTo>
                    <a:pt x="1664868" y="1259509"/>
                  </a:lnTo>
                  <a:lnTo>
                    <a:pt x="1372831" y="1259509"/>
                  </a:lnTo>
                  <a:lnTo>
                    <a:pt x="1372831" y="691959"/>
                  </a:lnTo>
                  <a:lnTo>
                    <a:pt x="1649387" y="691959"/>
                  </a:lnTo>
                  <a:lnTo>
                    <a:pt x="1708251" y="694613"/>
                  </a:lnTo>
                  <a:lnTo>
                    <a:pt x="1761477" y="702487"/>
                  </a:lnTo>
                  <a:lnTo>
                    <a:pt x="1809051" y="715340"/>
                  </a:lnTo>
                  <a:lnTo>
                    <a:pt x="1850999" y="732993"/>
                  </a:lnTo>
                  <a:lnTo>
                    <a:pt x="1887321" y="755230"/>
                  </a:lnTo>
                  <a:lnTo>
                    <a:pt x="1918042" y="781862"/>
                  </a:lnTo>
                  <a:lnTo>
                    <a:pt x="1943150" y="812685"/>
                  </a:lnTo>
                  <a:lnTo>
                    <a:pt x="1962658" y="847483"/>
                  </a:lnTo>
                  <a:lnTo>
                    <a:pt x="1976589" y="886079"/>
                  </a:lnTo>
                  <a:lnTo>
                    <a:pt x="1984946" y="928243"/>
                  </a:lnTo>
                  <a:lnTo>
                    <a:pt x="1987727" y="973797"/>
                  </a:lnTo>
                  <a:lnTo>
                    <a:pt x="1987727" y="690460"/>
                  </a:lnTo>
                  <a:lnTo>
                    <a:pt x="1966391" y="674992"/>
                  </a:lnTo>
                  <a:lnTo>
                    <a:pt x="1933930" y="656412"/>
                  </a:lnTo>
                  <a:lnTo>
                    <a:pt x="1902599" y="642162"/>
                  </a:lnTo>
                  <a:lnTo>
                    <a:pt x="1873707" y="631698"/>
                  </a:lnTo>
                  <a:lnTo>
                    <a:pt x="1906765" y="619645"/>
                  </a:lnTo>
                  <a:lnTo>
                    <a:pt x="1941004" y="602094"/>
                  </a:lnTo>
                  <a:lnTo>
                    <a:pt x="1974697" y="578446"/>
                  </a:lnTo>
                  <a:lnTo>
                    <a:pt x="2006130" y="548106"/>
                  </a:lnTo>
                  <a:lnTo>
                    <a:pt x="2033574" y="510476"/>
                  </a:lnTo>
                  <a:lnTo>
                    <a:pt x="2055317" y="464959"/>
                  </a:lnTo>
                  <a:lnTo>
                    <a:pt x="2069617" y="410972"/>
                  </a:lnTo>
                  <a:lnTo>
                    <a:pt x="2074773" y="347916"/>
                  </a:lnTo>
                  <a:lnTo>
                    <a:pt x="2071560" y="295719"/>
                  </a:lnTo>
                  <a:lnTo>
                    <a:pt x="2062137" y="247992"/>
                  </a:lnTo>
                  <a:lnTo>
                    <a:pt x="2046820" y="204736"/>
                  </a:lnTo>
                  <a:lnTo>
                    <a:pt x="2025929" y="165989"/>
                  </a:lnTo>
                  <a:lnTo>
                    <a:pt x="1999780" y="131749"/>
                  </a:lnTo>
                  <a:lnTo>
                    <a:pt x="1992109" y="124421"/>
                  </a:lnTo>
                  <a:lnTo>
                    <a:pt x="1968677" y="102031"/>
                  </a:lnTo>
                  <a:lnTo>
                    <a:pt x="1947164" y="86880"/>
                  </a:lnTo>
                  <a:lnTo>
                    <a:pt x="1947164" y="353758"/>
                  </a:lnTo>
                  <a:lnTo>
                    <a:pt x="1944230" y="398475"/>
                  </a:lnTo>
                  <a:lnTo>
                    <a:pt x="1935111" y="439127"/>
                  </a:lnTo>
                  <a:lnTo>
                    <a:pt x="1919376" y="475411"/>
                  </a:lnTo>
                  <a:lnTo>
                    <a:pt x="1896567" y="506984"/>
                  </a:lnTo>
                  <a:lnTo>
                    <a:pt x="1866239" y="533539"/>
                  </a:lnTo>
                  <a:lnTo>
                    <a:pt x="1827974" y="554748"/>
                  </a:lnTo>
                  <a:lnTo>
                    <a:pt x="1781289" y="570293"/>
                  </a:lnTo>
                  <a:lnTo>
                    <a:pt x="1725764" y="579856"/>
                  </a:lnTo>
                  <a:lnTo>
                    <a:pt x="1660944" y="583120"/>
                  </a:lnTo>
                  <a:lnTo>
                    <a:pt x="1372831" y="583120"/>
                  </a:lnTo>
                  <a:lnTo>
                    <a:pt x="1372831" y="124421"/>
                  </a:lnTo>
                  <a:lnTo>
                    <a:pt x="1674533" y="124421"/>
                  </a:lnTo>
                  <a:lnTo>
                    <a:pt x="1734299" y="128066"/>
                  </a:lnTo>
                  <a:lnTo>
                    <a:pt x="1786140" y="138582"/>
                  </a:lnTo>
                  <a:lnTo>
                    <a:pt x="1830298" y="155371"/>
                  </a:lnTo>
                  <a:lnTo>
                    <a:pt x="1867001" y="177825"/>
                  </a:lnTo>
                  <a:lnTo>
                    <a:pt x="1896503" y="205333"/>
                  </a:lnTo>
                  <a:lnTo>
                    <a:pt x="1919020" y="237286"/>
                  </a:lnTo>
                  <a:lnTo>
                    <a:pt x="1934819" y="273088"/>
                  </a:lnTo>
                  <a:lnTo>
                    <a:pt x="1944116" y="312102"/>
                  </a:lnTo>
                  <a:lnTo>
                    <a:pt x="1947164" y="353758"/>
                  </a:lnTo>
                  <a:lnTo>
                    <a:pt x="1947164" y="86880"/>
                  </a:lnTo>
                  <a:lnTo>
                    <a:pt x="1892884" y="56210"/>
                  </a:lnTo>
                  <a:lnTo>
                    <a:pt x="1848815" y="40144"/>
                  </a:lnTo>
                  <a:lnTo>
                    <a:pt x="1801075" y="28638"/>
                  </a:lnTo>
                  <a:lnTo>
                    <a:pt x="1749958" y="21729"/>
                  </a:lnTo>
                  <a:lnTo>
                    <a:pt x="1695780" y="19431"/>
                  </a:lnTo>
                  <a:lnTo>
                    <a:pt x="1247216" y="19431"/>
                  </a:lnTo>
                  <a:lnTo>
                    <a:pt x="1247216" y="1364513"/>
                  </a:lnTo>
                  <a:lnTo>
                    <a:pt x="1676450" y="1364513"/>
                  </a:lnTo>
                  <a:lnTo>
                    <a:pt x="1726869" y="1362671"/>
                  </a:lnTo>
                  <a:lnTo>
                    <a:pt x="1775129" y="1357198"/>
                  </a:lnTo>
                  <a:lnTo>
                    <a:pt x="1821040" y="1348092"/>
                  </a:lnTo>
                  <a:lnTo>
                    <a:pt x="1864398" y="1335430"/>
                  </a:lnTo>
                  <a:lnTo>
                    <a:pt x="1905025" y="1319212"/>
                  </a:lnTo>
                  <a:lnTo>
                    <a:pt x="1942706" y="1299489"/>
                  </a:lnTo>
                  <a:lnTo>
                    <a:pt x="1977250" y="1276299"/>
                  </a:lnTo>
                  <a:lnTo>
                    <a:pt x="1996922" y="1259509"/>
                  </a:lnTo>
                  <a:lnTo>
                    <a:pt x="2008479" y="1249654"/>
                  </a:lnTo>
                  <a:lnTo>
                    <a:pt x="2036165" y="1219619"/>
                  </a:lnTo>
                  <a:lnTo>
                    <a:pt x="2060130" y="1186218"/>
                  </a:lnTo>
                  <a:lnTo>
                    <a:pt x="2080183" y="1149477"/>
                  </a:lnTo>
                  <a:lnTo>
                    <a:pt x="2096122" y="1109446"/>
                  </a:lnTo>
                  <a:lnTo>
                    <a:pt x="2107742" y="1066139"/>
                  </a:lnTo>
                  <a:lnTo>
                    <a:pt x="2114867" y="1019619"/>
                  </a:lnTo>
                  <a:lnTo>
                    <a:pt x="2117280" y="969886"/>
                  </a:lnTo>
                  <a:close/>
                </a:path>
                <a:path w="2965450" h="1384300">
                  <a:moveTo>
                    <a:pt x="2965196" y="690600"/>
                  </a:moveTo>
                  <a:lnTo>
                    <a:pt x="2959849" y="629145"/>
                  </a:lnTo>
                  <a:lnTo>
                    <a:pt x="2943809" y="570420"/>
                  </a:lnTo>
                  <a:lnTo>
                    <a:pt x="2917939" y="518718"/>
                  </a:lnTo>
                  <a:lnTo>
                    <a:pt x="2881680" y="474192"/>
                  </a:lnTo>
                  <a:lnTo>
                    <a:pt x="2836278" y="438492"/>
                  </a:lnTo>
                  <a:lnTo>
                    <a:pt x="2780169" y="410692"/>
                  </a:lnTo>
                  <a:lnTo>
                    <a:pt x="2715488" y="393280"/>
                  </a:lnTo>
                  <a:lnTo>
                    <a:pt x="2640088" y="387477"/>
                  </a:lnTo>
                  <a:lnTo>
                    <a:pt x="2607106" y="388302"/>
                  </a:lnTo>
                  <a:lnTo>
                    <a:pt x="2571724" y="390766"/>
                  </a:lnTo>
                  <a:lnTo>
                    <a:pt x="2533929" y="394881"/>
                  </a:lnTo>
                  <a:lnTo>
                    <a:pt x="2493734" y="400659"/>
                  </a:lnTo>
                  <a:lnTo>
                    <a:pt x="2541016" y="127330"/>
                  </a:lnTo>
                  <a:lnTo>
                    <a:pt x="2858630" y="127330"/>
                  </a:lnTo>
                  <a:lnTo>
                    <a:pt x="2877185" y="126288"/>
                  </a:lnTo>
                  <a:lnTo>
                    <a:pt x="2915856" y="110718"/>
                  </a:lnTo>
                  <a:lnTo>
                    <a:pt x="2933077" y="68973"/>
                  </a:lnTo>
                  <a:lnTo>
                    <a:pt x="2935122" y="66967"/>
                  </a:lnTo>
                  <a:lnTo>
                    <a:pt x="2935122" y="14617"/>
                  </a:lnTo>
                  <a:lnTo>
                    <a:pt x="2455189" y="14617"/>
                  </a:lnTo>
                  <a:lnTo>
                    <a:pt x="2373261" y="491871"/>
                  </a:lnTo>
                  <a:lnTo>
                    <a:pt x="2452039" y="514540"/>
                  </a:lnTo>
                  <a:lnTo>
                    <a:pt x="2474493" y="508152"/>
                  </a:lnTo>
                  <a:lnTo>
                    <a:pt x="2496134" y="502666"/>
                  </a:lnTo>
                  <a:lnTo>
                    <a:pt x="2537091" y="494512"/>
                  </a:lnTo>
                  <a:lnTo>
                    <a:pt x="2577731" y="489889"/>
                  </a:lnTo>
                  <a:lnTo>
                    <a:pt x="2616657" y="488353"/>
                  </a:lnTo>
                  <a:lnTo>
                    <a:pt x="2643733" y="489254"/>
                  </a:lnTo>
                  <a:lnTo>
                    <a:pt x="2692489" y="496493"/>
                  </a:lnTo>
                  <a:lnTo>
                    <a:pt x="2734297" y="510844"/>
                  </a:lnTo>
                  <a:lnTo>
                    <a:pt x="2769222" y="531571"/>
                  </a:lnTo>
                  <a:lnTo>
                    <a:pt x="2796908" y="558457"/>
                  </a:lnTo>
                  <a:lnTo>
                    <a:pt x="2817647" y="591223"/>
                  </a:lnTo>
                  <a:lnTo>
                    <a:pt x="2831465" y="629920"/>
                  </a:lnTo>
                  <a:lnTo>
                    <a:pt x="2838373" y="672744"/>
                  </a:lnTo>
                  <a:lnTo>
                    <a:pt x="2839237" y="695426"/>
                  </a:lnTo>
                  <a:lnTo>
                    <a:pt x="2838196" y="720661"/>
                  </a:lnTo>
                  <a:lnTo>
                    <a:pt x="2829928" y="769353"/>
                  </a:lnTo>
                  <a:lnTo>
                    <a:pt x="2814053" y="812990"/>
                  </a:lnTo>
                  <a:lnTo>
                    <a:pt x="2790850" y="850620"/>
                  </a:lnTo>
                  <a:lnTo>
                    <a:pt x="2760103" y="883488"/>
                  </a:lnTo>
                  <a:lnTo>
                    <a:pt x="2724137" y="907999"/>
                  </a:lnTo>
                  <a:lnTo>
                    <a:pt x="2681744" y="924547"/>
                  </a:lnTo>
                  <a:lnTo>
                    <a:pt x="2633980" y="933170"/>
                  </a:lnTo>
                  <a:lnTo>
                    <a:pt x="2608796" y="934250"/>
                  </a:lnTo>
                  <a:lnTo>
                    <a:pt x="2586532" y="933551"/>
                  </a:lnTo>
                  <a:lnTo>
                    <a:pt x="2545384" y="928039"/>
                  </a:lnTo>
                  <a:lnTo>
                    <a:pt x="2494623" y="912177"/>
                  </a:lnTo>
                  <a:lnTo>
                    <a:pt x="2442387" y="886828"/>
                  </a:lnTo>
                  <a:lnTo>
                    <a:pt x="2413660" y="870762"/>
                  </a:lnTo>
                  <a:lnTo>
                    <a:pt x="2405342" y="867308"/>
                  </a:lnTo>
                  <a:lnTo>
                    <a:pt x="2363940" y="875042"/>
                  </a:lnTo>
                  <a:lnTo>
                    <a:pt x="2318880" y="937133"/>
                  </a:lnTo>
                  <a:lnTo>
                    <a:pt x="2333117" y="949426"/>
                  </a:lnTo>
                  <a:lnTo>
                    <a:pt x="2372817" y="978763"/>
                  </a:lnTo>
                  <a:lnTo>
                    <a:pt x="2407602" y="998689"/>
                  </a:lnTo>
                  <a:lnTo>
                    <a:pt x="2457894" y="1021651"/>
                  </a:lnTo>
                  <a:lnTo>
                    <a:pt x="2496312" y="1033843"/>
                  </a:lnTo>
                  <a:lnTo>
                    <a:pt x="2536317" y="1042123"/>
                  </a:lnTo>
                  <a:lnTo>
                    <a:pt x="2579217" y="1046429"/>
                  </a:lnTo>
                  <a:lnTo>
                    <a:pt x="2601176" y="1046962"/>
                  </a:lnTo>
                  <a:lnTo>
                    <a:pt x="2639517" y="1045425"/>
                  </a:lnTo>
                  <a:lnTo>
                    <a:pt x="2711513" y="1033183"/>
                  </a:lnTo>
                  <a:lnTo>
                    <a:pt x="2777540" y="1008557"/>
                  </a:lnTo>
                  <a:lnTo>
                    <a:pt x="2835211" y="972553"/>
                  </a:lnTo>
                  <a:lnTo>
                    <a:pt x="2882989" y="926185"/>
                  </a:lnTo>
                  <a:lnTo>
                    <a:pt x="2921304" y="869937"/>
                  </a:lnTo>
                  <a:lnTo>
                    <a:pt x="2949422" y="804976"/>
                  </a:lnTo>
                  <a:lnTo>
                    <a:pt x="2963443" y="731266"/>
                  </a:lnTo>
                  <a:lnTo>
                    <a:pt x="2965196" y="6906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41115" y="6008412"/>
              <a:ext cx="632460" cy="0"/>
            </a:xfrm>
            <a:custGeom>
              <a:avLst/>
              <a:gdLst/>
              <a:ahLst/>
              <a:cxnLst/>
              <a:rect l="l" t="t" r="r" b="b"/>
              <a:pathLst>
                <a:path w="632459">
                  <a:moveTo>
                    <a:pt x="632167" y="0"/>
                  </a:moveTo>
                  <a:lnTo>
                    <a:pt x="0" y="0"/>
                  </a:lnTo>
                </a:path>
              </a:pathLst>
            </a:custGeom>
            <a:ln w="845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3299" y="4447965"/>
            <a:ext cx="26924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8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schoolgebouw</a:t>
            </a:r>
            <a:r>
              <a:rPr sz="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naastgelegen</a:t>
            </a:r>
            <a:r>
              <a:rPr sz="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tijdelijke</a:t>
            </a:r>
            <a:r>
              <a:rPr sz="800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83300" y="4447965"/>
            <a:ext cx="18326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Overgang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verhard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naar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 zandpad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12299" y="4447965"/>
            <a:ext cx="12357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Tribune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over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fietsenberging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2299" y="8713966"/>
            <a:ext cx="133604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Moestuin</a:t>
            </a:r>
            <a:r>
              <a:rPr sz="800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8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natuureducatie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3300" y="8713966"/>
            <a:ext cx="26301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Verhard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speelveld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achtergrond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8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parkeerterrein</a:t>
            </a:r>
            <a:endParaRPr sz="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8999" y="4806002"/>
            <a:ext cx="3239998" cy="3906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9999" y="4806002"/>
            <a:ext cx="3239998" cy="39060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004" y="4806002"/>
            <a:ext cx="3240011" cy="39060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63299" y="8646886"/>
            <a:ext cx="1257300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5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Speelveld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de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bomen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Foto’s</a:t>
            </a:r>
            <a:r>
              <a:rPr sz="8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8999" y="540004"/>
            <a:ext cx="3239998" cy="390599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59999" y="540004"/>
            <a:ext cx="3239998" cy="390599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0004" y="540004"/>
            <a:ext cx="3240011" cy="390599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228298" y="4447965"/>
            <a:ext cx="2002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punt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waar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rotonde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aangesloten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05006" y="4806002"/>
            <a:ext cx="3374986" cy="39059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228298" y="8646886"/>
            <a:ext cx="1388745" cy="403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5000"/>
              </a:lnSpc>
              <a:spcBef>
                <a:spcPts val="100"/>
              </a:spcBef>
            </a:pP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Speelveld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tussen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 de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bomen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Foto’s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 locatie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Loonse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Baan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05006" y="540004"/>
            <a:ext cx="3374986" cy="3905998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19" name="object 19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6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704" y="540004"/>
            <a:ext cx="7920012" cy="81467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7300" y="8734042"/>
            <a:ext cx="13970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situatie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8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Kwartier</a:t>
            </a:r>
            <a:endParaRPr sz="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19997" y="540004"/>
            <a:ext cx="5760008" cy="814679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07300" y="8734042"/>
            <a:ext cx="17500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 situatie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locatie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Loonse</a:t>
            </a:r>
            <a:r>
              <a:rPr sz="8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Arial"/>
                <a:cs typeface="Arial"/>
              </a:rPr>
              <a:t>Baan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7" name="object 7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7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9996" y="3545997"/>
            <a:ext cx="3600005" cy="36000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34591" y="8064627"/>
            <a:ext cx="80511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6585" algn="l"/>
                <a:tab pos="2771140" algn="l"/>
                <a:tab pos="5133975" algn="l"/>
                <a:tab pos="5865495" algn="l"/>
              </a:tabLst>
            </a:pP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2</a:t>
            </a:r>
            <a:r>
              <a:rPr sz="2200" spc="-1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231F20"/>
                </a:solidFill>
                <a:latin typeface="Arial Black"/>
                <a:cs typeface="Arial Black"/>
              </a:rPr>
              <a:t>.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C</a:t>
            </a:r>
            <a:r>
              <a:rPr sz="2200" spc="-1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O</a:t>
            </a:r>
            <a:r>
              <a:rPr sz="2200" spc="-1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45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C</a:t>
            </a:r>
            <a:r>
              <a:rPr sz="2200" spc="-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P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70" dirty="0">
                <a:solidFill>
                  <a:srgbClr val="231F20"/>
                </a:solidFill>
                <a:latin typeface="Arial Black"/>
                <a:cs typeface="Arial Black"/>
              </a:rPr>
              <a:t>T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P</a:t>
            </a:r>
            <a:r>
              <a:rPr sz="2200" spc="-13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29" dirty="0">
                <a:solidFill>
                  <a:srgbClr val="231F20"/>
                </a:solidFill>
                <a:latin typeface="Arial Black"/>
                <a:cs typeface="Arial Black"/>
              </a:rPr>
              <a:t>A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440" dirty="0">
                <a:solidFill>
                  <a:srgbClr val="231F20"/>
                </a:solidFill>
                <a:latin typeface="Arial Black"/>
                <a:cs typeface="Arial Black"/>
              </a:rPr>
              <a:t>K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4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32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0" dirty="0">
                <a:solidFill>
                  <a:srgbClr val="231F20"/>
                </a:solidFill>
                <a:latin typeface="Arial Black"/>
                <a:cs typeface="Arial Black"/>
              </a:rPr>
              <a:t>N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	</a:t>
            </a:r>
            <a:r>
              <a:rPr sz="2200" spc="-440" dirty="0">
                <a:solidFill>
                  <a:srgbClr val="231F20"/>
                </a:solidFill>
                <a:latin typeface="Arial Black"/>
                <a:cs typeface="Arial Black"/>
              </a:rPr>
              <a:t>K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75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75" dirty="0">
                <a:solidFill>
                  <a:srgbClr val="231F20"/>
                </a:solidFill>
                <a:latin typeface="Arial Black"/>
                <a:cs typeface="Arial Black"/>
              </a:rPr>
              <a:t>S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550" dirty="0">
                <a:solidFill>
                  <a:srgbClr val="231F20"/>
                </a:solidFill>
                <a:latin typeface="Arial Black"/>
                <a:cs typeface="Arial Black"/>
              </a:rPr>
              <a:t>&amp;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10" dirty="0">
                <a:solidFill>
                  <a:srgbClr val="231F20"/>
                </a:solidFill>
                <a:latin typeface="Arial Black"/>
                <a:cs typeface="Arial Black"/>
              </a:rPr>
              <a:t>R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260" dirty="0">
                <a:solidFill>
                  <a:srgbClr val="231F20"/>
                </a:solidFill>
                <a:latin typeface="Arial Black"/>
                <a:cs typeface="Arial Black"/>
              </a:rPr>
              <a:t>I</a:t>
            </a:r>
            <a:r>
              <a:rPr sz="2200" spc="3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231F20"/>
                </a:solidFill>
                <a:latin typeface="Arial Black"/>
                <a:cs typeface="Arial Black"/>
              </a:rPr>
              <a:t>D</a:t>
            </a:r>
            <a:r>
              <a:rPr sz="2200" spc="-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2200" spc="-370" dirty="0">
                <a:solidFill>
                  <a:srgbClr val="231F20"/>
                </a:solidFill>
                <a:latin typeface="Arial Black"/>
                <a:cs typeface="Arial Black"/>
              </a:rPr>
              <a:t>E</a:t>
            </a:r>
            <a:endParaRPr sz="22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5" name="object 5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8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300" y="495299"/>
            <a:ext cx="3300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solidFill>
                  <a:srgbClr val="231F20"/>
                </a:solidFill>
                <a:latin typeface="Arial Black"/>
                <a:cs typeface="Arial Black"/>
              </a:rPr>
              <a:t>2</a:t>
            </a:r>
            <a:r>
              <a:rPr sz="1200" spc="-28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65" dirty="0">
                <a:solidFill>
                  <a:srgbClr val="231F20"/>
                </a:solidFill>
                <a:latin typeface="Arial Black"/>
                <a:cs typeface="Arial Black"/>
              </a:rPr>
              <a:t>.1</a:t>
            </a:r>
            <a:r>
              <a:rPr sz="1200" spc="6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CONCEPT</a:t>
            </a:r>
            <a:r>
              <a:rPr sz="1200" spc="-50" dirty="0">
                <a:solidFill>
                  <a:srgbClr val="231F20"/>
                </a:solidFill>
                <a:latin typeface="Arial Black"/>
                <a:cs typeface="Arial Black"/>
              </a:rPr>
              <a:t> PARKEREN</a:t>
            </a:r>
            <a:r>
              <a:rPr sz="1200" spc="-2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231F20"/>
                </a:solidFill>
                <a:latin typeface="Arial Black"/>
                <a:cs typeface="Arial Black"/>
              </a:rPr>
              <a:t>EN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 Black"/>
                <a:cs typeface="Arial Black"/>
              </a:rPr>
              <a:t>KISS&amp;RIDE 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300" y="932179"/>
            <a:ext cx="425386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670">
              <a:lnSpc>
                <a:spcPct val="138900"/>
              </a:lnSpc>
              <a:spcBef>
                <a:spcPts val="100"/>
              </a:spcBef>
            </a:pPr>
            <a:r>
              <a:rPr sz="1200" spc="-125" dirty="0">
                <a:solidFill>
                  <a:srgbClr val="231F20"/>
                </a:solidFill>
                <a:latin typeface="Arial Black"/>
                <a:cs typeface="Arial Black"/>
              </a:rPr>
              <a:t>Uitkomst</a:t>
            </a:r>
            <a:r>
              <a:rPr sz="1200" spc="1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verkeersonderzoek</a:t>
            </a:r>
            <a:r>
              <a:rPr sz="1200" spc="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95" dirty="0">
                <a:solidFill>
                  <a:srgbClr val="231F20"/>
                </a:solidFill>
                <a:latin typeface="Arial Black"/>
                <a:cs typeface="Arial Black"/>
              </a:rPr>
              <a:t>door</a:t>
            </a:r>
            <a:r>
              <a:rPr sz="1200" spc="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20" dirty="0">
                <a:solidFill>
                  <a:srgbClr val="231F20"/>
                </a:solidFill>
                <a:latin typeface="Arial Black"/>
                <a:cs typeface="Arial Black"/>
              </a:rPr>
              <a:t>DTV</a:t>
            </a:r>
            <a:r>
              <a:rPr sz="1200" spc="1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Consultants</a:t>
            </a:r>
            <a:r>
              <a:rPr sz="1200" spc="10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65" dirty="0">
                <a:solidFill>
                  <a:srgbClr val="231F20"/>
                </a:solidFill>
                <a:latin typeface="Arial Black"/>
                <a:cs typeface="Arial Black"/>
              </a:rPr>
              <a:t>(mei </a:t>
            </a:r>
            <a:r>
              <a:rPr sz="1200" spc="-10" dirty="0">
                <a:solidFill>
                  <a:srgbClr val="231F20"/>
                </a:solidFill>
                <a:latin typeface="Arial Black"/>
                <a:cs typeface="Arial Black"/>
              </a:rPr>
              <a:t>2022)</a:t>
            </a:r>
            <a:endParaRPr sz="1200">
              <a:latin typeface="Arial Black"/>
              <a:cs typeface="Arial Black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bestaande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opzet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volgens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verkeersonderzoek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het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probleem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grote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stroom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fietsers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rond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rotonde,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doorstroming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auto’s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plaatsvindt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endParaRPr sz="1200">
              <a:latin typeface="Arial"/>
              <a:cs typeface="Arial"/>
            </a:endParaRPr>
          </a:p>
          <a:p>
            <a:pPr marL="12700" marR="889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wachtrij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oploopt.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Doordat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sommige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gevallen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lang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stil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moeten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staan,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nemen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zij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vaker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risico’s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bij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kruisen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fiets-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voetgangersoversteek.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Bovendien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zicht</a:t>
            </a:r>
            <a:r>
              <a:rPr sz="1200" spc="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oversteek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‘slinger’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fietspad</a:t>
            </a:r>
            <a:r>
              <a:rPr sz="12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beperkt.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0" y="3472179"/>
            <a:ext cx="3719195" cy="53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spc="-105" dirty="0">
                <a:solidFill>
                  <a:srgbClr val="231F20"/>
                </a:solidFill>
                <a:latin typeface="Arial Black"/>
                <a:cs typeface="Arial Black"/>
              </a:rPr>
              <a:t>Gebruik</a:t>
            </a:r>
            <a:r>
              <a:rPr sz="1200" spc="5" dirty="0">
                <a:solidFill>
                  <a:srgbClr val="231F20"/>
                </a:solidFill>
                <a:latin typeface="Arial Black"/>
                <a:cs typeface="Arial Black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 Black"/>
                <a:cs typeface="Arial Black"/>
              </a:rPr>
              <a:t>parkeerplaats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meerdere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functies</a:t>
            </a:r>
            <a:r>
              <a:rPr sz="1200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bestemd: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0" y="3980178"/>
            <a:ext cx="435927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229870" indent="-227965">
              <a:lnSpc>
                <a:spcPct val="1389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Overdag</a:t>
            </a:r>
            <a:r>
              <a:rPr sz="1200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IKC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(school,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KDV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BSO)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piekmoment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tijdens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brengen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halen.</a:t>
            </a:r>
            <a:endParaRPr sz="1200">
              <a:latin typeface="Arial"/>
              <a:cs typeface="Arial"/>
            </a:endParaRPr>
          </a:p>
          <a:p>
            <a:pPr marL="240665" marR="417830" indent="-227965">
              <a:lnSpc>
                <a:spcPct val="138900"/>
              </a:lnSpc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Grotendeels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buiten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schooltijden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de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sportzaal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sportschooltje.</a:t>
            </a:r>
            <a:endParaRPr sz="1200">
              <a:latin typeface="Arial"/>
              <a:cs typeface="Arial"/>
            </a:endParaRPr>
          </a:p>
          <a:p>
            <a:pPr marL="240665" marR="439420" indent="-227965">
              <a:lnSpc>
                <a:spcPct val="138900"/>
              </a:lnSpc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overloopparkeren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gebouw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fysiotherapie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(piekmoment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overdag)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appartementgebouw</a:t>
            </a:r>
            <a:endParaRPr sz="12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5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(piekmoment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avonden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weekenden).</a:t>
            </a:r>
            <a:endParaRPr sz="1200">
              <a:latin typeface="Arial"/>
              <a:cs typeface="Arial"/>
            </a:endParaRPr>
          </a:p>
          <a:p>
            <a:pPr marL="240665" marR="5080" indent="-227965">
              <a:lnSpc>
                <a:spcPct val="138900"/>
              </a:lnSpc>
              <a:buChar char="•"/>
              <a:tabLst>
                <a:tab pos="240665" algn="l"/>
                <a:tab pos="241300" algn="l"/>
              </a:tabLst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overloopparkeren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voor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atletiekbaan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(piekmomenten</a:t>
            </a:r>
            <a:r>
              <a:rPr sz="1200" spc="1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bij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evenementen).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7300" y="6520178"/>
            <a:ext cx="4333240" cy="18034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Daardat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functies</a:t>
            </a:r>
            <a:r>
              <a:rPr sz="1200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andere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piekmomenten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hebben</a:t>
            </a:r>
            <a:endParaRPr sz="1200">
              <a:latin typeface="Arial"/>
              <a:cs typeface="Arial"/>
            </a:endParaRPr>
          </a:p>
          <a:p>
            <a:pPr marL="12700" marR="12192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functioneert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dubbelgebruik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van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1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parkeerplaats</a:t>
            </a:r>
            <a:r>
              <a:rPr sz="1200" spc="1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goed.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ontstaat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een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hectisch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piekmoment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moment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ouders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kinderen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de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auto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gaan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brengen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halen.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Dit</a:t>
            </a:r>
            <a:r>
              <a:rPr sz="1200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moment</a:t>
            </a:r>
            <a:r>
              <a:rPr sz="12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kort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maar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intensief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met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gevolg</a:t>
            </a:r>
            <a:r>
              <a:rPr sz="1200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dat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200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dubbelgeparkeerd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</a:pP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wordt,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door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groen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gereden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wordt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etcetera.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Als</a:t>
            </a:r>
            <a:r>
              <a:rPr sz="1200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gevolg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hiervan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kunnen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onveilige</a:t>
            </a:r>
            <a:r>
              <a:rPr sz="1200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situaties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op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het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parkeerterrein</a:t>
            </a:r>
            <a:r>
              <a:rPr sz="1200" spc="1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ontstaan.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79999" y="540004"/>
            <a:ext cx="9300210" cy="8352155"/>
            <a:chOff x="5279999" y="540004"/>
            <a:chExt cx="9300210" cy="835215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9999" y="540004"/>
              <a:ext cx="9300006" cy="83520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049528" y="8363930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0"/>
                  </a:move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49528" y="8363930"/>
              <a:ext cx="340995" cy="340995"/>
            </a:xfrm>
            <a:custGeom>
              <a:avLst/>
              <a:gdLst/>
              <a:ahLst/>
              <a:cxnLst/>
              <a:rect l="l" t="t" r="r" b="b"/>
              <a:pathLst>
                <a:path w="340994" h="340995">
                  <a:moveTo>
                    <a:pt x="170472" y="340944"/>
                  </a:moveTo>
                  <a:lnTo>
                    <a:pt x="215740" y="334844"/>
                  </a:lnTo>
                  <a:lnTo>
                    <a:pt x="256448" y="317637"/>
                  </a:lnTo>
                  <a:lnTo>
                    <a:pt x="290960" y="290960"/>
                  </a:lnTo>
                  <a:lnTo>
                    <a:pt x="317637" y="256448"/>
                  </a:lnTo>
                  <a:lnTo>
                    <a:pt x="334844" y="215740"/>
                  </a:lnTo>
                  <a:lnTo>
                    <a:pt x="340944" y="170472"/>
                  </a:lnTo>
                  <a:lnTo>
                    <a:pt x="334844" y="125208"/>
                  </a:lnTo>
                  <a:lnTo>
                    <a:pt x="317637" y="84501"/>
                  </a:lnTo>
                  <a:lnTo>
                    <a:pt x="290960" y="49988"/>
                  </a:lnTo>
                  <a:lnTo>
                    <a:pt x="256448" y="23309"/>
                  </a:lnTo>
                  <a:lnTo>
                    <a:pt x="215740" y="6100"/>
                  </a:lnTo>
                  <a:lnTo>
                    <a:pt x="170472" y="0"/>
                  </a:lnTo>
                  <a:lnTo>
                    <a:pt x="125203" y="6100"/>
                  </a:lnTo>
                  <a:lnTo>
                    <a:pt x="84495" y="23309"/>
                  </a:lnTo>
                  <a:lnTo>
                    <a:pt x="49984" y="49988"/>
                  </a:lnTo>
                  <a:lnTo>
                    <a:pt x="23306" y="84501"/>
                  </a:lnTo>
                  <a:lnTo>
                    <a:pt x="6099" y="125208"/>
                  </a:lnTo>
                  <a:lnTo>
                    <a:pt x="0" y="170472"/>
                  </a:lnTo>
                  <a:lnTo>
                    <a:pt x="6099" y="215740"/>
                  </a:lnTo>
                  <a:lnTo>
                    <a:pt x="23306" y="256448"/>
                  </a:lnTo>
                  <a:lnTo>
                    <a:pt x="49984" y="290960"/>
                  </a:lnTo>
                  <a:lnTo>
                    <a:pt x="84495" y="317637"/>
                  </a:lnTo>
                  <a:lnTo>
                    <a:pt x="125203" y="334844"/>
                  </a:lnTo>
                  <a:lnTo>
                    <a:pt x="170472" y="340944"/>
                  </a:lnTo>
                  <a:close/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20000" y="8361610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90">
                  <a:moveTo>
                    <a:pt x="0" y="0"/>
                  </a:moveTo>
                  <a:lnTo>
                    <a:pt x="0" y="122885"/>
                  </a:lnTo>
                </a:path>
              </a:pathLst>
            </a:custGeom>
            <a:ln w="1905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62129" y="1877161"/>
              <a:ext cx="1899285" cy="1361440"/>
            </a:xfrm>
            <a:custGeom>
              <a:avLst/>
              <a:gdLst/>
              <a:ahLst/>
              <a:cxnLst/>
              <a:rect l="l" t="t" r="r" b="b"/>
              <a:pathLst>
                <a:path w="1899284" h="1361439">
                  <a:moveTo>
                    <a:pt x="1899170" y="0"/>
                  </a:moveTo>
                  <a:lnTo>
                    <a:pt x="0" y="1361135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62140" y="3170226"/>
              <a:ext cx="69215" cy="77470"/>
            </a:xfrm>
            <a:custGeom>
              <a:avLst/>
              <a:gdLst/>
              <a:ahLst/>
              <a:cxnLst/>
              <a:rect l="l" t="t" r="r" b="b"/>
              <a:pathLst>
                <a:path w="69215" h="77469">
                  <a:moveTo>
                    <a:pt x="68884" y="76873"/>
                  </a:moveTo>
                  <a:lnTo>
                    <a:pt x="0" y="68071"/>
                  </a:lnTo>
                  <a:lnTo>
                    <a:pt x="1379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59824" y="4733848"/>
              <a:ext cx="140970" cy="3748404"/>
            </a:xfrm>
            <a:custGeom>
              <a:avLst/>
              <a:gdLst/>
              <a:ahLst/>
              <a:cxnLst/>
              <a:rect l="l" t="t" r="r" b="b"/>
              <a:pathLst>
                <a:path w="140970" h="3748404">
                  <a:moveTo>
                    <a:pt x="0" y="0"/>
                  </a:moveTo>
                  <a:lnTo>
                    <a:pt x="140449" y="374801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414474" y="4733843"/>
              <a:ext cx="94615" cy="52705"/>
            </a:xfrm>
            <a:custGeom>
              <a:avLst/>
              <a:gdLst/>
              <a:ahLst/>
              <a:cxnLst/>
              <a:rect l="l" t="t" r="r" b="b"/>
              <a:pathLst>
                <a:path w="94615" h="52704">
                  <a:moveTo>
                    <a:pt x="0" y="52603"/>
                  </a:moveTo>
                  <a:lnTo>
                    <a:pt x="45351" y="0"/>
                  </a:lnTo>
                  <a:lnTo>
                    <a:pt x="94513" y="4906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60941" y="3485882"/>
              <a:ext cx="709930" cy="600710"/>
            </a:xfrm>
            <a:custGeom>
              <a:avLst/>
              <a:gdLst/>
              <a:ahLst/>
              <a:cxnLst/>
              <a:rect l="l" t="t" r="r" b="b"/>
              <a:pathLst>
                <a:path w="709929" h="600710">
                  <a:moveTo>
                    <a:pt x="0" y="0"/>
                  </a:moveTo>
                  <a:lnTo>
                    <a:pt x="709701" y="60036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660939" y="3482627"/>
              <a:ext cx="69850" cy="72390"/>
            </a:xfrm>
            <a:custGeom>
              <a:avLst/>
              <a:gdLst/>
              <a:ahLst/>
              <a:cxnLst/>
              <a:rect l="l" t="t" r="r" b="b"/>
              <a:pathLst>
                <a:path w="69850" h="72389">
                  <a:moveTo>
                    <a:pt x="8293" y="72212"/>
                  </a:moveTo>
                  <a:lnTo>
                    <a:pt x="0" y="3251"/>
                  </a:lnTo>
                  <a:lnTo>
                    <a:pt x="69380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21179" y="4631421"/>
              <a:ext cx="2540000" cy="1388745"/>
            </a:xfrm>
            <a:custGeom>
              <a:avLst/>
              <a:gdLst/>
              <a:ahLst/>
              <a:cxnLst/>
              <a:rect l="l" t="t" r="r" b="b"/>
              <a:pathLst>
                <a:path w="2540000" h="1388745">
                  <a:moveTo>
                    <a:pt x="0" y="1388122"/>
                  </a:moveTo>
                  <a:lnTo>
                    <a:pt x="253956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93428" y="4614321"/>
              <a:ext cx="67310" cy="83185"/>
            </a:xfrm>
            <a:custGeom>
              <a:avLst/>
              <a:gdLst/>
              <a:ahLst/>
              <a:cxnLst/>
              <a:rect l="l" t="t" r="r" b="b"/>
              <a:pathLst>
                <a:path w="67309" h="83185">
                  <a:moveTo>
                    <a:pt x="0" y="0"/>
                  </a:moveTo>
                  <a:lnTo>
                    <a:pt x="67310" y="17106"/>
                  </a:lnTo>
                  <a:lnTo>
                    <a:pt x="45364" y="8298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91088" y="4377799"/>
              <a:ext cx="1398905" cy="31750"/>
            </a:xfrm>
            <a:custGeom>
              <a:avLst/>
              <a:gdLst/>
              <a:ahLst/>
              <a:cxnLst/>
              <a:rect l="l" t="t" r="r" b="b"/>
              <a:pathLst>
                <a:path w="1398904" h="31750">
                  <a:moveTo>
                    <a:pt x="0" y="0"/>
                  </a:moveTo>
                  <a:lnTo>
                    <a:pt x="1398574" y="3152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137753" y="4360904"/>
              <a:ext cx="52069" cy="94615"/>
            </a:xfrm>
            <a:custGeom>
              <a:avLst/>
              <a:gdLst/>
              <a:ahLst/>
              <a:cxnLst/>
              <a:rect l="l" t="t" r="r" b="b"/>
              <a:pathLst>
                <a:path w="52070" h="94614">
                  <a:moveTo>
                    <a:pt x="2133" y="0"/>
                  </a:moveTo>
                  <a:lnTo>
                    <a:pt x="51904" y="48425"/>
                  </a:lnTo>
                  <a:lnTo>
                    <a:pt x="0" y="9455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615994" y="1634599"/>
              <a:ext cx="702310" cy="1593215"/>
            </a:xfrm>
            <a:custGeom>
              <a:avLst/>
              <a:gdLst/>
              <a:ahLst/>
              <a:cxnLst/>
              <a:rect l="l" t="t" r="r" b="b"/>
              <a:pathLst>
                <a:path w="702309" h="1593214">
                  <a:moveTo>
                    <a:pt x="0" y="0"/>
                  </a:moveTo>
                  <a:lnTo>
                    <a:pt x="701763" y="1592681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253970" y="3161662"/>
              <a:ext cx="86995" cy="66040"/>
            </a:xfrm>
            <a:custGeom>
              <a:avLst/>
              <a:gdLst/>
              <a:ahLst/>
              <a:cxnLst/>
              <a:rect l="l" t="t" r="r" b="b"/>
              <a:pathLst>
                <a:path w="86995" h="66039">
                  <a:moveTo>
                    <a:pt x="86550" y="0"/>
                  </a:moveTo>
                  <a:lnTo>
                    <a:pt x="63792" y="65620"/>
                  </a:lnTo>
                  <a:lnTo>
                    <a:pt x="0" y="38138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267299" y="8902966"/>
            <a:ext cx="33013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Aandachtspunten</a:t>
            </a:r>
            <a:r>
              <a:rPr sz="800" b="0" spc="14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voor</a:t>
            </a:r>
            <a:r>
              <a:rPr sz="800" b="0" spc="145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langzame</a:t>
            </a:r>
            <a:r>
              <a:rPr sz="800" b="0" spc="140" dirty="0">
                <a:solidFill>
                  <a:srgbClr val="231F20"/>
                </a:solidFill>
                <a:latin typeface="Segoe UI Light"/>
                <a:cs typeface="Segoe UI Light"/>
              </a:rPr>
              <a:t> </a:t>
            </a:r>
            <a:r>
              <a:rPr sz="800" b="0" dirty="0">
                <a:solidFill>
                  <a:srgbClr val="231F20"/>
                </a:solidFill>
                <a:latin typeface="Segoe UI Light"/>
                <a:cs typeface="Segoe UI Light"/>
              </a:rPr>
              <a:t>v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erkeersroute,</a:t>
            </a:r>
            <a:r>
              <a:rPr sz="8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ontsluiting</a:t>
            </a:r>
            <a:r>
              <a:rPr sz="800" spc="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31F20"/>
                </a:solidFill>
                <a:latin typeface="Arial"/>
                <a:cs typeface="Arial"/>
              </a:rPr>
              <a:t>en</a:t>
            </a:r>
            <a:r>
              <a:rPr sz="800" spc="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Arial"/>
                <a:cs typeface="Arial"/>
              </a:rPr>
              <a:t>parkeren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31886" y="4174492"/>
            <a:ext cx="249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0" dirty="0">
                <a:solidFill>
                  <a:srgbClr val="231F20"/>
                </a:solidFill>
                <a:latin typeface="Ryo Clean PlusN R"/>
                <a:cs typeface="Ryo Clean PlusN R"/>
              </a:rPr>
              <a:t>P</a:t>
            </a:r>
            <a:endParaRPr sz="3000">
              <a:latin typeface="Ryo Clean PlusN R"/>
              <a:cs typeface="Ryo Clean PlusN 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47299" y="3157463"/>
            <a:ext cx="249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0" dirty="0">
                <a:solidFill>
                  <a:srgbClr val="231F20"/>
                </a:solidFill>
                <a:latin typeface="Ryo Clean PlusN R"/>
                <a:cs typeface="Ryo Clean PlusN R"/>
              </a:rPr>
              <a:t>P</a:t>
            </a:r>
            <a:endParaRPr sz="3000">
              <a:latin typeface="Ryo Clean PlusN R"/>
              <a:cs typeface="Ryo Clean PlusN R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3859977" y="9432034"/>
            <a:ext cx="720090" cy="720090"/>
            <a:chOff x="13859977" y="9432034"/>
            <a:chExt cx="720090" cy="720090"/>
          </a:xfrm>
        </p:grpSpPr>
        <p:sp>
          <p:nvSpPr>
            <p:cNvPr id="28" name="object 28"/>
            <p:cNvSpPr/>
            <p:nvPr/>
          </p:nvSpPr>
          <p:spPr>
            <a:xfrm>
              <a:off x="13871537" y="9443594"/>
              <a:ext cx="697230" cy="697230"/>
            </a:xfrm>
            <a:custGeom>
              <a:avLst/>
              <a:gdLst/>
              <a:ahLst/>
              <a:cxnLst/>
              <a:rect l="l" t="t" r="r" b="b"/>
              <a:pathLst>
                <a:path w="697230" h="697229">
                  <a:moveTo>
                    <a:pt x="348467" y="696815"/>
                  </a:moveTo>
                  <a:lnTo>
                    <a:pt x="395689" y="693628"/>
                  </a:lnTo>
                  <a:lnTo>
                    <a:pt x="440999" y="684348"/>
                  </a:lnTo>
                  <a:lnTo>
                    <a:pt x="483979" y="669392"/>
                  </a:lnTo>
                  <a:lnTo>
                    <a:pt x="524211" y="649178"/>
                  </a:lnTo>
                  <a:lnTo>
                    <a:pt x="561277" y="624126"/>
                  </a:lnTo>
                  <a:lnTo>
                    <a:pt x="594758" y="594652"/>
                  </a:lnTo>
                  <a:lnTo>
                    <a:pt x="624236" y="561177"/>
                  </a:lnTo>
                  <a:lnTo>
                    <a:pt x="649292" y="524117"/>
                  </a:lnTo>
                  <a:lnTo>
                    <a:pt x="669508" y="483892"/>
                  </a:lnTo>
                  <a:lnTo>
                    <a:pt x="684466" y="440919"/>
                  </a:lnTo>
                  <a:lnTo>
                    <a:pt x="693748" y="395617"/>
                  </a:lnTo>
                  <a:lnTo>
                    <a:pt x="696935" y="348404"/>
                  </a:lnTo>
                  <a:lnTo>
                    <a:pt x="693748" y="301192"/>
                  </a:lnTo>
                  <a:lnTo>
                    <a:pt x="684466" y="255890"/>
                  </a:lnTo>
                  <a:lnTo>
                    <a:pt x="669508" y="212918"/>
                  </a:lnTo>
                  <a:lnTo>
                    <a:pt x="649292" y="172693"/>
                  </a:lnTo>
                  <a:lnTo>
                    <a:pt x="624236" y="135634"/>
                  </a:lnTo>
                  <a:lnTo>
                    <a:pt x="594758" y="102159"/>
                  </a:lnTo>
                  <a:lnTo>
                    <a:pt x="561277" y="72687"/>
                  </a:lnTo>
                  <a:lnTo>
                    <a:pt x="524211" y="47635"/>
                  </a:lnTo>
                  <a:lnTo>
                    <a:pt x="483979" y="27422"/>
                  </a:lnTo>
                  <a:lnTo>
                    <a:pt x="440999" y="12466"/>
                  </a:lnTo>
                  <a:lnTo>
                    <a:pt x="395689" y="3186"/>
                  </a:lnTo>
                  <a:lnTo>
                    <a:pt x="348467" y="0"/>
                  </a:lnTo>
                  <a:lnTo>
                    <a:pt x="301246" y="3186"/>
                  </a:lnTo>
                  <a:lnTo>
                    <a:pt x="255936" y="12466"/>
                  </a:lnTo>
                  <a:lnTo>
                    <a:pt x="212955" y="27422"/>
                  </a:lnTo>
                  <a:lnTo>
                    <a:pt x="172723" y="47635"/>
                  </a:lnTo>
                  <a:lnTo>
                    <a:pt x="135658" y="72687"/>
                  </a:lnTo>
                  <a:lnTo>
                    <a:pt x="102177" y="102159"/>
                  </a:lnTo>
                  <a:lnTo>
                    <a:pt x="72699" y="135634"/>
                  </a:lnTo>
                  <a:lnTo>
                    <a:pt x="47643" y="172693"/>
                  </a:lnTo>
                  <a:lnTo>
                    <a:pt x="27426" y="212918"/>
                  </a:lnTo>
                  <a:lnTo>
                    <a:pt x="12468" y="255890"/>
                  </a:lnTo>
                  <a:lnTo>
                    <a:pt x="3186" y="301192"/>
                  </a:lnTo>
                  <a:lnTo>
                    <a:pt x="0" y="348404"/>
                  </a:lnTo>
                  <a:lnTo>
                    <a:pt x="3186" y="395617"/>
                  </a:lnTo>
                  <a:lnTo>
                    <a:pt x="12468" y="440919"/>
                  </a:lnTo>
                  <a:lnTo>
                    <a:pt x="27426" y="483892"/>
                  </a:lnTo>
                  <a:lnTo>
                    <a:pt x="47643" y="524117"/>
                  </a:lnTo>
                  <a:lnTo>
                    <a:pt x="72699" y="561177"/>
                  </a:lnTo>
                  <a:lnTo>
                    <a:pt x="102177" y="594652"/>
                  </a:lnTo>
                  <a:lnTo>
                    <a:pt x="135658" y="624126"/>
                  </a:lnTo>
                  <a:lnTo>
                    <a:pt x="172723" y="649178"/>
                  </a:lnTo>
                  <a:lnTo>
                    <a:pt x="212955" y="669392"/>
                  </a:lnTo>
                  <a:lnTo>
                    <a:pt x="255936" y="684348"/>
                  </a:lnTo>
                  <a:lnTo>
                    <a:pt x="301246" y="693628"/>
                  </a:lnTo>
                  <a:lnTo>
                    <a:pt x="348467" y="696815"/>
                  </a:lnTo>
                  <a:close/>
                </a:path>
              </a:pathLst>
            </a:custGeom>
            <a:ln w="231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973810" y="9678506"/>
              <a:ext cx="339090" cy="221615"/>
            </a:xfrm>
            <a:custGeom>
              <a:avLst/>
              <a:gdLst/>
              <a:ahLst/>
              <a:cxnLst/>
              <a:rect l="l" t="t" r="r" b="b"/>
              <a:pathLst>
                <a:path w="339090" h="221615">
                  <a:moveTo>
                    <a:pt x="84460" y="221431"/>
                  </a:moveTo>
                  <a:lnTo>
                    <a:pt x="45549" y="213018"/>
                  </a:lnTo>
                  <a:lnTo>
                    <a:pt x="19373" y="189589"/>
                  </a:lnTo>
                  <a:lnTo>
                    <a:pt x="4625" y="153856"/>
                  </a:lnTo>
                  <a:lnTo>
                    <a:pt x="0" y="108533"/>
                  </a:lnTo>
                  <a:lnTo>
                    <a:pt x="4955" y="68354"/>
                  </a:lnTo>
                  <a:lnTo>
                    <a:pt x="20381" y="33626"/>
                  </a:lnTo>
                  <a:lnTo>
                    <a:pt x="47118" y="9218"/>
                  </a:lnTo>
                  <a:lnTo>
                    <a:pt x="86006" y="0"/>
                  </a:lnTo>
                  <a:lnTo>
                    <a:pt x="116359" y="4859"/>
                  </a:lnTo>
                  <a:lnTo>
                    <a:pt x="138042" y="18033"/>
                  </a:lnTo>
                  <a:lnTo>
                    <a:pt x="85081" y="18033"/>
                  </a:lnTo>
                  <a:lnTo>
                    <a:pt x="56278" y="25488"/>
                  </a:lnTo>
                  <a:lnTo>
                    <a:pt x="36350" y="45481"/>
                  </a:lnTo>
                  <a:lnTo>
                    <a:pt x="24775" y="74453"/>
                  </a:lnTo>
                  <a:lnTo>
                    <a:pt x="21032" y="108848"/>
                  </a:lnTo>
                  <a:lnTo>
                    <a:pt x="24122" y="143300"/>
                  </a:lnTo>
                  <a:lnTo>
                    <a:pt x="34610" y="173611"/>
                  </a:lnTo>
                  <a:lnTo>
                    <a:pt x="54321" y="195175"/>
                  </a:lnTo>
                  <a:lnTo>
                    <a:pt x="85081" y="203386"/>
                  </a:lnTo>
                  <a:lnTo>
                    <a:pt x="136435" y="203386"/>
                  </a:lnTo>
                  <a:lnTo>
                    <a:pt x="116028" y="216148"/>
                  </a:lnTo>
                  <a:lnTo>
                    <a:pt x="84460" y="221431"/>
                  </a:lnTo>
                  <a:close/>
                </a:path>
                <a:path w="339090" h="221615">
                  <a:moveTo>
                    <a:pt x="160253" y="64683"/>
                  </a:moveTo>
                  <a:lnTo>
                    <a:pt x="139528" y="64683"/>
                  </a:lnTo>
                  <a:lnTo>
                    <a:pt x="133152" y="45716"/>
                  </a:lnTo>
                  <a:lnTo>
                    <a:pt x="122396" y="30978"/>
                  </a:lnTo>
                  <a:lnTo>
                    <a:pt x="106594" y="21430"/>
                  </a:lnTo>
                  <a:lnTo>
                    <a:pt x="85081" y="18033"/>
                  </a:lnTo>
                  <a:lnTo>
                    <a:pt x="138042" y="18033"/>
                  </a:lnTo>
                  <a:lnTo>
                    <a:pt x="138561" y="18349"/>
                  </a:lnTo>
                  <a:lnTo>
                    <a:pt x="153047" y="38835"/>
                  </a:lnTo>
                  <a:lnTo>
                    <a:pt x="160253" y="64683"/>
                  </a:lnTo>
                  <a:close/>
                </a:path>
                <a:path w="339090" h="221615">
                  <a:moveTo>
                    <a:pt x="136435" y="203386"/>
                  </a:moveTo>
                  <a:lnTo>
                    <a:pt x="85081" y="203386"/>
                  </a:lnTo>
                  <a:lnTo>
                    <a:pt x="106657" y="200049"/>
                  </a:lnTo>
                  <a:lnTo>
                    <a:pt x="122435" y="190677"/>
                  </a:lnTo>
                  <a:lnTo>
                    <a:pt x="133458" y="176231"/>
                  </a:lnTo>
                  <a:lnTo>
                    <a:pt x="140766" y="157672"/>
                  </a:lnTo>
                  <a:lnTo>
                    <a:pt x="161183" y="157672"/>
                  </a:lnTo>
                  <a:lnTo>
                    <a:pt x="153288" y="181674"/>
                  </a:lnTo>
                  <a:lnTo>
                    <a:pt x="138603" y="202031"/>
                  </a:lnTo>
                  <a:lnTo>
                    <a:pt x="136435" y="203386"/>
                  </a:lnTo>
                  <a:close/>
                </a:path>
                <a:path w="339090" h="221615">
                  <a:moveTo>
                    <a:pt x="268232" y="218322"/>
                  </a:moveTo>
                  <a:lnTo>
                    <a:pt x="199554" y="218322"/>
                  </a:lnTo>
                  <a:lnTo>
                    <a:pt x="199554" y="3108"/>
                  </a:lnTo>
                  <a:lnTo>
                    <a:pt x="271325" y="3108"/>
                  </a:lnTo>
                  <a:lnTo>
                    <a:pt x="295811" y="6422"/>
                  </a:lnTo>
                  <a:lnTo>
                    <a:pt x="314987" y="16325"/>
                  </a:lnTo>
                  <a:lnTo>
                    <a:pt x="317713" y="19908"/>
                  </a:lnTo>
                  <a:lnTo>
                    <a:pt x="219652" y="19908"/>
                  </a:lnTo>
                  <a:lnTo>
                    <a:pt x="219652" y="93298"/>
                  </a:lnTo>
                  <a:lnTo>
                    <a:pt x="314224" y="93298"/>
                  </a:lnTo>
                  <a:lnTo>
                    <a:pt x="310560" y="96336"/>
                  </a:lnTo>
                  <a:lnTo>
                    <a:pt x="299791" y="101071"/>
                  </a:lnTo>
                  <a:lnTo>
                    <a:pt x="312015" y="106421"/>
                  </a:lnTo>
                  <a:lnTo>
                    <a:pt x="317511" y="110712"/>
                  </a:lnTo>
                  <a:lnTo>
                    <a:pt x="219652" y="110712"/>
                  </a:lnTo>
                  <a:lnTo>
                    <a:pt x="219652" y="201522"/>
                  </a:lnTo>
                  <a:lnTo>
                    <a:pt x="319386" y="201522"/>
                  </a:lnTo>
                  <a:lnTo>
                    <a:pt x="318926" y="202144"/>
                  </a:lnTo>
                  <a:lnTo>
                    <a:pt x="296609" y="214228"/>
                  </a:lnTo>
                  <a:lnTo>
                    <a:pt x="268232" y="218322"/>
                  </a:lnTo>
                  <a:close/>
                </a:path>
                <a:path w="339090" h="221615">
                  <a:moveTo>
                    <a:pt x="314224" y="93298"/>
                  </a:moveTo>
                  <a:lnTo>
                    <a:pt x="265751" y="93298"/>
                  </a:lnTo>
                  <a:lnTo>
                    <a:pt x="287003" y="90713"/>
                  </a:lnTo>
                  <a:lnTo>
                    <a:pt x="301179" y="83345"/>
                  </a:lnTo>
                  <a:lnTo>
                    <a:pt x="309089" y="71779"/>
                  </a:lnTo>
                  <a:lnTo>
                    <a:pt x="311546" y="56601"/>
                  </a:lnTo>
                  <a:lnTo>
                    <a:pt x="309037" y="42209"/>
                  </a:lnTo>
                  <a:lnTo>
                    <a:pt x="301221" y="30558"/>
                  </a:lnTo>
                  <a:lnTo>
                    <a:pt x="287662" y="22755"/>
                  </a:lnTo>
                  <a:lnTo>
                    <a:pt x="267924" y="19908"/>
                  </a:lnTo>
                  <a:lnTo>
                    <a:pt x="317713" y="19908"/>
                  </a:lnTo>
                  <a:lnTo>
                    <a:pt x="327491" y="32758"/>
                  </a:lnTo>
                  <a:lnTo>
                    <a:pt x="331962" y="55666"/>
                  </a:lnTo>
                  <a:lnTo>
                    <a:pt x="328849" y="74394"/>
                  </a:lnTo>
                  <a:lnTo>
                    <a:pt x="320980" y="87697"/>
                  </a:lnTo>
                  <a:lnTo>
                    <a:pt x="314224" y="93298"/>
                  </a:lnTo>
                  <a:close/>
                </a:path>
                <a:path w="339090" h="221615">
                  <a:moveTo>
                    <a:pt x="319386" y="201522"/>
                  </a:moveTo>
                  <a:lnTo>
                    <a:pt x="266377" y="201522"/>
                  </a:lnTo>
                  <a:lnTo>
                    <a:pt x="286976" y="198795"/>
                  </a:lnTo>
                  <a:lnTo>
                    <a:pt x="303342" y="190441"/>
                  </a:lnTo>
                  <a:lnTo>
                    <a:pt x="314139" y="176199"/>
                  </a:lnTo>
                  <a:lnTo>
                    <a:pt x="318035" y="155807"/>
                  </a:lnTo>
                  <a:lnTo>
                    <a:pt x="314666" y="137086"/>
                  </a:lnTo>
                  <a:lnTo>
                    <a:pt x="304541" y="122882"/>
                  </a:lnTo>
                  <a:lnTo>
                    <a:pt x="287629" y="113867"/>
                  </a:lnTo>
                  <a:lnTo>
                    <a:pt x="263901" y="110712"/>
                  </a:lnTo>
                  <a:lnTo>
                    <a:pt x="317511" y="110712"/>
                  </a:lnTo>
                  <a:lnTo>
                    <a:pt x="324730" y="116350"/>
                  </a:lnTo>
                  <a:lnTo>
                    <a:pt x="334719" y="132167"/>
                  </a:lnTo>
                  <a:lnTo>
                    <a:pt x="338764" y="155183"/>
                  </a:lnTo>
                  <a:lnTo>
                    <a:pt x="333529" y="182364"/>
                  </a:lnTo>
                  <a:lnTo>
                    <a:pt x="319386" y="2015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44830" y="9680844"/>
              <a:ext cx="103410" cy="16517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344977" y="9897988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101146" y="0"/>
                  </a:moveTo>
                  <a:lnTo>
                    <a:pt x="0" y="0"/>
                  </a:lnTo>
                </a:path>
              </a:pathLst>
            </a:custGeom>
            <a:ln w="135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spc="-25" dirty="0">
                <a:latin typeface="Nueva Std Extended"/>
                <a:cs typeface="Nueva Std Extended"/>
              </a:rPr>
              <a:t>9</a:t>
            </a:fld>
            <a:r>
              <a:rPr spc="-25" dirty="0">
                <a:latin typeface="Nueva Std Extended"/>
                <a:cs typeface="Nueva Std Extended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7590</Words>
  <Application>Microsoft Office PowerPoint</Application>
  <PresentationFormat>Aangepast</PresentationFormat>
  <Paragraphs>1105</Paragraphs>
  <Slides>50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61" baseType="lpstr">
      <vt:lpstr>Arial</vt:lpstr>
      <vt:lpstr>Arial Black</vt:lpstr>
      <vt:lpstr>Calibri</vt:lpstr>
      <vt:lpstr>Hobo Std</vt:lpstr>
      <vt:lpstr>Lucida Sans Unicode</vt:lpstr>
      <vt:lpstr>Nueva Std Extended</vt:lpstr>
      <vt:lpstr>Ryo Clean PlusN R</vt:lpstr>
      <vt:lpstr>Segoe UI Light</vt:lpstr>
      <vt:lpstr>Sitka Text</vt:lpstr>
      <vt:lpstr>Times New Roman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Huisstijl CB5 - A3 Liggend PRESENTATIE</dc:title>
  <dc:creator>CB5</dc:creator>
  <cp:lastModifiedBy>Bob van den Hoven</cp:lastModifiedBy>
  <cp:revision>1</cp:revision>
  <dcterms:created xsi:type="dcterms:W3CDTF">2023-03-06T15:07:18Z</dcterms:created>
  <dcterms:modified xsi:type="dcterms:W3CDTF">2023-03-06T15:14:01Z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2023-03-06T00:00:00Z</vt:filetime>
  </property>
  <property fmtid="{D5CDD505-2E9C-101B-9397-08002B2CF9AE}" pid="3" name="Creator">
    <vt:lpwstr>Adobe InDesign 18.0 (Windows)</vt:lpwstr>
  </property>
  <property fmtid="{D5CDD505-2E9C-101B-9397-08002B2CF9AE}" pid="4" name="LastSaved">
    <vt:filetime>2023-03-06T00:00:00Z</vt:filetime>
  </property>
  <property fmtid="{D5CDD505-2E9C-101B-9397-08002B2CF9AE}" pid="5" name="Producer">
    <vt:lpwstr>Adobe PDF Library 17.0</vt:lpwstr>
  </property>
</Properties>
</file>